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74" r:id="rId9"/>
    <p:sldId id="275" r:id="rId10"/>
    <p:sldId id="264" r:id="rId11"/>
    <p:sldId id="271" r:id="rId12"/>
    <p:sldId id="265" r:id="rId13"/>
    <p:sldId id="273" r:id="rId14"/>
    <p:sldId id="272" r:id="rId15"/>
    <p:sldId id="278" r:id="rId16"/>
    <p:sldId id="266" r:id="rId17"/>
    <p:sldId id="277" r:id="rId18"/>
    <p:sldId id="267" r:id="rId19"/>
    <p:sldId id="270" r:id="rId20"/>
    <p:sldId id="276" r:id="rId21"/>
    <p:sldId id="268" r:id="rId22"/>
    <p:sldId id="269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79" y="978795"/>
            <a:ext cx="9618744" cy="53189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uadroTexto 3"/>
          <p:cNvSpPr txBox="1"/>
          <p:nvPr/>
        </p:nvSpPr>
        <p:spPr>
          <a:xfrm>
            <a:off x="4662152" y="6424274"/>
            <a:ext cx="451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Carrera: TOUMRE                               Prof.: </a:t>
            </a:r>
            <a:r>
              <a:rPr lang="es-ES" sz="1200" dirty="0" err="1" smtClean="0"/>
              <a:t>Miryam</a:t>
            </a:r>
            <a:r>
              <a:rPr lang="es-ES" sz="1200" dirty="0" smtClean="0"/>
              <a:t> González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805833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649201" y="70068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adición </a:t>
            </a:r>
            <a:endParaRPr lang="es-ES" sz="3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121167" y="1635617"/>
            <a:ext cx="85715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Objetivo</a:t>
            </a:r>
            <a:r>
              <a:rPr lang="es-ES" dirty="0"/>
              <a:t>: Dar más información sobre la idea </a:t>
            </a:r>
            <a:r>
              <a:rPr lang="es-ES" dirty="0" smtClean="0"/>
              <a:t>principal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err="1"/>
              <a:t>Then</a:t>
            </a:r>
            <a:r>
              <a:rPr lang="es-ES" i="1" dirty="0"/>
              <a:t>: </a:t>
            </a:r>
            <a:r>
              <a:rPr lang="es-ES" dirty="0" smtClean="0"/>
              <a:t>Entonces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err="1" smtClean="0"/>
              <a:t>Moreover</a:t>
            </a:r>
            <a:r>
              <a:rPr lang="es-ES" b="1" i="1" dirty="0" smtClean="0"/>
              <a:t> </a:t>
            </a:r>
            <a:r>
              <a:rPr lang="es-ES" b="1" i="1" dirty="0"/>
              <a:t>/ </a:t>
            </a:r>
            <a:r>
              <a:rPr lang="es-ES" b="1" i="1" dirty="0" err="1"/>
              <a:t>Furthermore</a:t>
            </a:r>
            <a:r>
              <a:rPr lang="es-ES" b="1" i="1" dirty="0"/>
              <a:t> / </a:t>
            </a:r>
            <a:r>
              <a:rPr lang="es-ES" b="1" i="1" dirty="0" err="1"/>
              <a:t>Besides</a:t>
            </a:r>
            <a:r>
              <a:rPr lang="es-ES" i="1" dirty="0"/>
              <a:t>: </a:t>
            </a:r>
            <a:r>
              <a:rPr lang="es-ES" dirty="0"/>
              <a:t>Además / Por otra parte / Para </a:t>
            </a:r>
            <a:r>
              <a:rPr lang="es-ES" dirty="0" smtClean="0"/>
              <a:t>colmo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smtClean="0"/>
              <a:t>In </a:t>
            </a:r>
            <a:r>
              <a:rPr lang="es-ES" b="1" i="1" dirty="0" err="1"/>
              <a:t>addition</a:t>
            </a:r>
            <a:r>
              <a:rPr lang="es-ES" i="1" dirty="0"/>
              <a:t>: </a:t>
            </a:r>
            <a:r>
              <a:rPr lang="es-ES" dirty="0"/>
              <a:t>Además </a:t>
            </a:r>
            <a:r>
              <a:rPr lang="es-ES" dirty="0" smtClean="0"/>
              <a:t>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err="1" smtClean="0"/>
              <a:t>Not</a:t>
            </a:r>
            <a:r>
              <a:rPr lang="es-ES" b="1" i="1" dirty="0" smtClean="0"/>
              <a:t> </a:t>
            </a:r>
            <a:r>
              <a:rPr lang="es-ES" b="1" i="1" dirty="0" err="1"/>
              <a:t>only</a:t>
            </a:r>
            <a:r>
              <a:rPr lang="es-ES" b="1" i="1" dirty="0"/>
              <a:t>… </a:t>
            </a:r>
            <a:r>
              <a:rPr lang="es-ES" b="1" i="1" dirty="0" err="1"/>
              <a:t>but</a:t>
            </a:r>
            <a:r>
              <a:rPr lang="es-ES" b="1" i="1" dirty="0"/>
              <a:t> </a:t>
            </a:r>
            <a:r>
              <a:rPr lang="es-ES" b="1" i="1" dirty="0" err="1"/>
              <a:t>also</a:t>
            </a:r>
            <a:r>
              <a:rPr lang="es-ES" i="1" dirty="0"/>
              <a:t>: </a:t>
            </a:r>
            <a:r>
              <a:rPr lang="es-ES" dirty="0"/>
              <a:t>No solo… sino que también / </a:t>
            </a:r>
            <a:r>
              <a:rPr lang="es-ES" dirty="0" smtClean="0"/>
              <a:t>Incluso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err="1" smtClean="0"/>
              <a:t>What’s</a:t>
            </a:r>
            <a:r>
              <a:rPr lang="es-ES" b="1" i="1" dirty="0" smtClean="0"/>
              <a:t> </a:t>
            </a:r>
            <a:r>
              <a:rPr lang="es-ES" b="1" i="1" dirty="0"/>
              <a:t>more</a:t>
            </a:r>
            <a:r>
              <a:rPr lang="es-ES" dirty="0"/>
              <a:t>: Más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838" y="4578788"/>
            <a:ext cx="2789007" cy="18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9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30427" y="817154"/>
            <a:ext cx="9738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 circuits using metallic wires, electrons constitute the flow of charges. </a:t>
            </a:r>
            <a:endParaRPr lang="en-US" b="1" i="1" dirty="0" smtClean="0"/>
          </a:p>
          <a:p>
            <a:r>
              <a:rPr lang="en-US" b="1" i="1" dirty="0" smtClean="0">
                <a:solidFill>
                  <a:srgbClr val="C00000"/>
                </a:solidFill>
              </a:rPr>
              <a:t>Moreover</a:t>
            </a:r>
            <a:r>
              <a:rPr lang="en-US" b="1" i="1" dirty="0" smtClean="0"/>
              <a:t>, </a:t>
            </a:r>
            <a:r>
              <a:rPr lang="en-US" b="1" i="1" dirty="0"/>
              <a:t>electrons were not known at the time when the phenomenon of electricity </a:t>
            </a:r>
            <a:endParaRPr lang="en-US" b="1" i="1" dirty="0" smtClean="0"/>
          </a:p>
          <a:p>
            <a:r>
              <a:rPr lang="en-US" b="1" i="1" dirty="0" smtClean="0"/>
              <a:t>was </a:t>
            </a:r>
            <a:r>
              <a:rPr lang="en-US" b="1" i="1" dirty="0"/>
              <a:t>first observed.</a:t>
            </a:r>
            <a:endParaRPr lang="es-ES" b="1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2130427" y="2034862"/>
            <a:ext cx="9419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>
                <a:solidFill>
                  <a:srgbClr val="0070C0"/>
                </a:solidFill>
              </a:rPr>
              <a:t>En los circuitos que utilizan cables metálicos, los electrones constituyen el flujo de </a:t>
            </a:r>
            <a:endParaRPr lang="es-ES" b="1" i="1" dirty="0" smtClean="0">
              <a:solidFill>
                <a:srgbClr val="0070C0"/>
              </a:solidFill>
            </a:endParaRPr>
          </a:p>
          <a:p>
            <a:r>
              <a:rPr lang="es-ES" b="1" i="1" dirty="0" smtClean="0">
                <a:solidFill>
                  <a:srgbClr val="0070C0"/>
                </a:solidFill>
              </a:rPr>
              <a:t>cargas. </a:t>
            </a:r>
            <a:r>
              <a:rPr lang="es-ES" b="1" i="1" dirty="0" smtClean="0">
                <a:solidFill>
                  <a:srgbClr val="C00000"/>
                </a:solidFill>
              </a:rPr>
              <a:t>Además</a:t>
            </a:r>
            <a:r>
              <a:rPr lang="es-ES" b="1" i="1" dirty="0">
                <a:solidFill>
                  <a:srgbClr val="0070C0"/>
                </a:solidFill>
              </a:rPr>
              <a:t>, los electrones no se conocían en el momento en que se observó </a:t>
            </a:r>
            <a:endParaRPr lang="es-ES" b="1" i="1" dirty="0" smtClean="0">
              <a:solidFill>
                <a:srgbClr val="0070C0"/>
              </a:solidFill>
            </a:endParaRPr>
          </a:p>
          <a:p>
            <a:r>
              <a:rPr lang="es-ES" b="1" i="1" dirty="0" smtClean="0">
                <a:solidFill>
                  <a:srgbClr val="0070C0"/>
                </a:solidFill>
              </a:rPr>
              <a:t>por </a:t>
            </a:r>
            <a:r>
              <a:rPr lang="es-ES" b="1" i="1" dirty="0">
                <a:solidFill>
                  <a:srgbClr val="0070C0"/>
                </a:solidFill>
              </a:rPr>
              <a:t>primera vez el fenómeno de la electricidad.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895248" y="3609072"/>
            <a:ext cx="986199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buFont typeface="Wingdings" panose="05000000000000000000" pitchFamily="2" charset="2"/>
              <a:buChar char="Ø"/>
            </a:pPr>
            <a:r>
              <a:rPr lang="es-ES" sz="3200" b="1" i="1" dirty="0" err="1">
                <a:solidFill>
                  <a:srgbClr val="00B050"/>
                </a:solidFill>
              </a:rPr>
              <a:t>Moreover</a:t>
            </a:r>
            <a:r>
              <a:rPr lang="es-ES" sz="3200" b="1" i="1" dirty="0">
                <a:solidFill>
                  <a:srgbClr val="00B050"/>
                </a:solidFill>
              </a:rPr>
              <a:t> / </a:t>
            </a:r>
            <a:r>
              <a:rPr lang="es-ES" sz="3200" b="1" i="1" dirty="0" err="1" smtClean="0">
                <a:solidFill>
                  <a:srgbClr val="00B050"/>
                </a:solidFill>
              </a:rPr>
              <a:t>Furthermore</a:t>
            </a:r>
            <a:endParaRPr lang="es-ES" sz="3200" b="1" i="1" dirty="0" smtClean="0">
              <a:solidFill>
                <a:srgbClr val="00B050"/>
              </a:solidFill>
            </a:endParaRPr>
          </a:p>
          <a:p>
            <a:pPr fontAlgn="base"/>
            <a:endParaRPr lang="es-ES" sz="3200" b="1" i="1" dirty="0">
              <a:solidFill>
                <a:srgbClr val="00B050"/>
              </a:solidFill>
            </a:endParaRPr>
          </a:p>
          <a:p>
            <a:pPr fontAlgn="base"/>
            <a:r>
              <a:rPr lang="es-ES" b="1" dirty="0" err="1"/>
              <a:t>Podés</a:t>
            </a:r>
            <a:r>
              <a:rPr lang="es-ES" b="1" dirty="0"/>
              <a:t> utilizar estos conectores en el comienzo de una oración para adicionar </a:t>
            </a:r>
            <a:endParaRPr lang="es-ES" b="1" dirty="0" smtClean="0"/>
          </a:p>
          <a:p>
            <a:pPr fontAlgn="base"/>
            <a:r>
              <a:rPr lang="es-ES" b="1" dirty="0" smtClean="0"/>
              <a:t>información </a:t>
            </a:r>
            <a:r>
              <a:rPr lang="es-ES" b="1" dirty="0"/>
              <a:t>extra que soporte la idea que estás desarrollando</a:t>
            </a:r>
            <a:r>
              <a:rPr lang="es-ES" b="1" dirty="0" smtClean="0"/>
              <a:t>.</a:t>
            </a:r>
          </a:p>
          <a:p>
            <a:pPr fontAlgn="base"/>
            <a:r>
              <a:rPr lang="es-ES" dirty="0"/>
              <a:t>En muchas ocasiones las personas cometen el error de usar sinónimos de “and” cada </a:t>
            </a:r>
            <a:endParaRPr lang="es-ES" dirty="0" smtClean="0"/>
          </a:p>
          <a:p>
            <a:pPr fontAlgn="base"/>
            <a:r>
              <a:rPr lang="es-ES" dirty="0" smtClean="0"/>
              <a:t>vez </a:t>
            </a:r>
            <a:r>
              <a:rPr lang="es-ES" dirty="0"/>
              <a:t>que desean agregar mayor información que soporte un punto que están </a:t>
            </a:r>
            <a:endParaRPr lang="es-ES" dirty="0" smtClean="0"/>
          </a:p>
          <a:p>
            <a:pPr fontAlgn="base"/>
            <a:r>
              <a:rPr lang="es-ES" dirty="0" smtClean="0"/>
              <a:t>desarrollando </a:t>
            </a:r>
            <a:r>
              <a:rPr lang="es-ES" dirty="0"/>
              <a:t>o para construir un argumento.</a:t>
            </a:r>
            <a:endParaRPr lang="es-ES" b="1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70972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949261" y="540913"/>
            <a:ext cx="5575565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i="1" dirty="0" smtClean="0">
                <a:solidFill>
                  <a:srgbClr val="FF0000"/>
                </a:solidFill>
              </a:rPr>
              <a:t>De contraste</a:t>
            </a:r>
          </a:p>
          <a:p>
            <a:endParaRPr lang="es-ES" sz="3600" b="1" i="1" dirty="0" smtClean="0">
              <a:solidFill>
                <a:srgbClr val="FF0000"/>
              </a:solidFill>
            </a:endParaRPr>
          </a:p>
          <a:p>
            <a:r>
              <a:rPr lang="es-ES" sz="2000" b="1" dirty="0"/>
              <a:t>Objetivo</a:t>
            </a:r>
            <a:r>
              <a:rPr lang="es-ES" sz="2000" dirty="0"/>
              <a:t>: Expresar contraste entre ideas </a:t>
            </a:r>
            <a:endParaRPr lang="es-ES" sz="2000" dirty="0" smtClean="0"/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dirty="0" err="1"/>
              <a:t>But</a:t>
            </a:r>
            <a:r>
              <a:rPr lang="es-ES" sz="2000" i="1" dirty="0"/>
              <a:t>: </a:t>
            </a:r>
            <a:r>
              <a:rPr lang="es-ES" sz="2000" dirty="0" smtClean="0"/>
              <a:t>Pero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dirty="0" err="1" smtClean="0"/>
              <a:t>However</a:t>
            </a:r>
            <a:r>
              <a:rPr lang="es-ES" sz="2000" i="1" dirty="0"/>
              <a:t>: </a:t>
            </a:r>
            <a:r>
              <a:rPr lang="es-ES" sz="2000" dirty="0"/>
              <a:t>Sin </a:t>
            </a:r>
            <a:r>
              <a:rPr lang="es-ES" sz="2000" dirty="0" smtClean="0"/>
              <a:t>embargo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dirty="0" err="1" smtClean="0"/>
              <a:t>Nonetheless</a:t>
            </a:r>
            <a:r>
              <a:rPr lang="es-ES" sz="2000" b="1" i="1" dirty="0" smtClean="0"/>
              <a:t> </a:t>
            </a:r>
            <a:r>
              <a:rPr lang="es-ES" sz="2000" b="1" i="1" dirty="0"/>
              <a:t>/ </a:t>
            </a:r>
            <a:r>
              <a:rPr lang="es-ES" sz="2000" b="1" i="1" dirty="0" err="1"/>
              <a:t>Nevertheless</a:t>
            </a:r>
            <a:r>
              <a:rPr lang="es-ES" sz="2000" i="1" dirty="0"/>
              <a:t>: </a:t>
            </a:r>
            <a:r>
              <a:rPr lang="es-ES" sz="2000" dirty="0"/>
              <a:t>No </a:t>
            </a:r>
            <a:r>
              <a:rPr lang="es-ES" sz="2000" dirty="0" smtClean="0"/>
              <a:t>obstante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dirty="0" err="1" smtClean="0"/>
              <a:t>Whereas</a:t>
            </a:r>
            <a:r>
              <a:rPr lang="es-ES" sz="2000" b="1" i="1" dirty="0" smtClean="0"/>
              <a:t> </a:t>
            </a:r>
            <a:r>
              <a:rPr lang="es-ES" sz="2000" b="1" i="1" dirty="0"/>
              <a:t>/ </a:t>
            </a:r>
            <a:r>
              <a:rPr lang="es-ES" sz="2000" b="1" i="1" dirty="0" err="1"/>
              <a:t>While</a:t>
            </a:r>
            <a:r>
              <a:rPr lang="es-ES" sz="2000" i="1" dirty="0"/>
              <a:t>: </a:t>
            </a:r>
            <a:r>
              <a:rPr lang="es-ES" sz="2000" dirty="0"/>
              <a:t>Mientras </a:t>
            </a:r>
            <a:r>
              <a:rPr lang="es-ES" sz="2000" dirty="0" smtClean="0"/>
              <a:t>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dirty="0" err="1" smtClean="0"/>
              <a:t>On</a:t>
            </a:r>
            <a:r>
              <a:rPr lang="es-ES" sz="2000" b="1" i="1" dirty="0" smtClean="0"/>
              <a:t> </a:t>
            </a:r>
            <a:r>
              <a:rPr lang="es-ES" sz="2000" b="1" i="1" dirty="0" err="1"/>
              <a:t>the</a:t>
            </a:r>
            <a:r>
              <a:rPr lang="es-ES" sz="2000" b="1" i="1" dirty="0"/>
              <a:t> </a:t>
            </a:r>
            <a:r>
              <a:rPr lang="es-ES" sz="2000" b="1" i="1" dirty="0" err="1"/>
              <a:t>contrary</a:t>
            </a:r>
            <a:r>
              <a:rPr lang="es-ES" sz="2000" i="1" dirty="0"/>
              <a:t>: </a:t>
            </a:r>
            <a:r>
              <a:rPr lang="es-ES" sz="2000" dirty="0"/>
              <a:t>Al </a:t>
            </a:r>
            <a:r>
              <a:rPr lang="es-ES" sz="2000" dirty="0" smtClean="0"/>
              <a:t>contrario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i="1" dirty="0" err="1" smtClean="0"/>
              <a:t>On</a:t>
            </a:r>
            <a:r>
              <a:rPr lang="es-ES" sz="2000" b="1" i="1" dirty="0" smtClean="0"/>
              <a:t> </a:t>
            </a:r>
            <a:r>
              <a:rPr lang="es-ES" sz="2000" b="1" i="1" dirty="0" err="1"/>
              <a:t>the</a:t>
            </a:r>
            <a:r>
              <a:rPr lang="es-ES" sz="2000" b="1" i="1" dirty="0"/>
              <a:t> </a:t>
            </a:r>
            <a:r>
              <a:rPr lang="es-ES" sz="2000" b="1" i="1" dirty="0" err="1"/>
              <a:t>other</a:t>
            </a:r>
            <a:r>
              <a:rPr lang="es-ES" sz="2000" b="1" i="1" dirty="0"/>
              <a:t> </a:t>
            </a:r>
            <a:r>
              <a:rPr lang="es-ES" sz="2000" b="1" i="1" dirty="0" err="1"/>
              <a:t>hand</a:t>
            </a:r>
            <a:r>
              <a:rPr lang="es-ES" sz="2000" i="1" dirty="0"/>
              <a:t>: </a:t>
            </a:r>
            <a:r>
              <a:rPr lang="es-ES" sz="2000" dirty="0"/>
              <a:t>Por otro </a:t>
            </a:r>
            <a:r>
              <a:rPr lang="es-ES" sz="2000" dirty="0" smtClean="0"/>
              <a:t>lado</a:t>
            </a:r>
            <a:endParaRPr lang="es-E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94" y="646838"/>
            <a:ext cx="3739598" cy="24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717930" y="904965"/>
            <a:ext cx="10671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single small wind turbine can generate electricity for a single home, </a:t>
            </a:r>
            <a:endParaRPr lang="en-US" sz="2400" b="1" dirty="0" smtClean="0"/>
          </a:p>
          <a:p>
            <a:r>
              <a:rPr lang="en-US" sz="2400" b="1" u="sng" dirty="0" smtClean="0">
                <a:solidFill>
                  <a:srgbClr val="C00000"/>
                </a:solidFill>
              </a:rPr>
              <a:t>while </a:t>
            </a:r>
            <a:r>
              <a:rPr lang="en-US" sz="2400" b="1" dirty="0"/>
              <a:t>many larger turbines lined up together on wind farms can </a:t>
            </a:r>
            <a:endParaRPr lang="en-US" sz="2400" b="1" dirty="0" smtClean="0"/>
          </a:p>
          <a:p>
            <a:r>
              <a:rPr lang="en-US" sz="2400" b="1" dirty="0" smtClean="0"/>
              <a:t>generate </a:t>
            </a:r>
            <a:r>
              <a:rPr lang="en-US" sz="2400" b="1" dirty="0"/>
              <a:t>electricity </a:t>
            </a:r>
            <a:r>
              <a:rPr lang="en-US" sz="2400" b="1" dirty="0" smtClean="0"/>
              <a:t>for </a:t>
            </a:r>
            <a:r>
              <a:rPr lang="en-US" sz="2400" b="1" dirty="0"/>
              <a:t>the </a:t>
            </a:r>
            <a:r>
              <a:rPr lang="en-US" sz="2400" b="1" dirty="0" smtClean="0"/>
              <a:t>grid. </a:t>
            </a:r>
            <a:endParaRPr lang="es-ES" sz="24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1717930" y="2276334"/>
            <a:ext cx="106122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>
                <a:solidFill>
                  <a:srgbClr val="0070C0"/>
                </a:solidFill>
              </a:rPr>
              <a:t>Una sola turbina eólica pequeña puede generar electricidad para </a:t>
            </a:r>
            <a:endParaRPr lang="es-ES" sz="2400" b="1" i="1" dirty="0" smtClean="0">
              <a:solidFill>
                <a:srgbClr val="0070C0"/>
              </a:solidFill>
            </a:endParaRPr>
          </a:p>
          <a:p>
            <a:r>
              <a:rPr lang="es-ES" sz="2400" b="1" i="1" dirty="0" smtClean="0">
                <a:solidFill>
                  <a:srgbClr val="0070C0"/>
                </a:solidFill>
              </a:rPr>
              <a:t>una </a:t>
            </a:r>
            <a:r>
              <a:rPr lang="es-ES" sz="2400" b="1" i="1" dirty="0">
                <a:solidFill>
                  <a:srgbClr val="0070C0"/>
                </a:solidFill>
              </a:rPr>
              <a:t>sola casa, </a:t>
            </a:r>
            <a:r>
              <a:rPr lang="es-ES" sz="2400" b="1" i="1" dirty="0" smtClean="0">
                <a:solidFill>
                  <a:srgbClr val="C00000"/>
                </a:solidFill>
              </a:rPr>
              <a:t>mientras </a:t>
            </a:r>
            <a:r>
              <a:rPr lang="es-ES" sz="2400" b="1" i="1" dirty="0">
                <a:solidFill>
                  <a:srgbClr val="0070C0"/>
                </a:solidFill>
              </a:rPr>
              <a:t>que muchas turbinas más grandes alineadas </a:t>
            </a:r>
            <a:endParaRPr lang="es-ES" sz="2400" b="1" i="1" dirty="0" smtClean="0">
              <a:solidFill>
                <a:srgbClr val="0070C0"/>
              </a:solidFill>
            </a:endParaRPr>
          </a:p>
          <a:p>
            <a:r>
              <a:rPr lang="es-ES" sz="2400" b="1" i="1" dirty="0" smtClean="0">
                <a:solidFill>
                  <a:srgbClr val="0070C0"/>
                </a:solidFill>
              </a:rPr>
              <a:t>en </a:t>
            </a:r>
            <a:r>
              <a:rPr lang="es-ES" sz="2400" b="1" i="1" dirty="0">
                <a:solidFill>
                  <a:srgbClr val="0070C0"/>
                </a:solidFill>
              </a:rPr>
              <a:t>parques eólicos pueden </a:t>
            </a:r>
            <a:r>
              <a:rPr lang="es-ES" sz="2400" b="1" i="1" dirty="0" smtClean="0">
                <a:solidFill>
                  <a:srgbClr val="0070C0"/>
                </a:solidFill>
              </a:rPr>
              <a:t>generar </a:t>
            </a:r>
            <a:r>
              <a:rPr lang="es-ES" sz="2400" b="1" i="1" dirty="0">
                <a:solidFill>
                  <a:srgbClr val="0070C0"/>
                </a:solidFill>
              </a:rPr>
              <a:t>electricidad para la red.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584878" y="4017035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Se produce un contraste de ideas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778" y="4410334"/>
            <a:ext cx="5284616" cy="2273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37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70932" y="1030310"/>
            <a:ext cx="9427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 err="1">
                <a:solidFill>
                  <a:srgbClr val="C00000"/>
                </a:solidFill>
              </a:rPr>
              <a:t>But</a:t>
            </a:r>
            <a:r>
              <a:rPr lang="es-ES" sz="2400" b="1" i="1" dirty="0">
                <a:solidFill>
                  <a:srgbClr val="C00000"/>
                </a:solidFill>
              </a:rPr>
              <a:t>,</a:t>
            </a:r>
            <a:r>
              <a:rPr lang="es-ES" sz="2400" b="1" i="1" dirty="0"/>
              <a:t> </a:t>
            </a:r>
            <a:r>
              <a:rPr lang="es-ES" sz="2400" b="1" i="1" dirty="0" err="1"/>
              <a:t>if</a:t>
            </a:r>
            <a:r>
              <a:rPr lang="es-ES" sz="2400" b="1" i="1" dirty="0"/>
              <a:t> </a:t>
            </a:r>
            <a:r>
              <a:rPr lang="es-ES" sz="2400" b="1" i="1" dirty="0" err="1"/>
              <a:t>the</a:t>
            </a:r>
            <a:r>
              <a:rPr lang="es-ES" sz="2400" b="1" i="1" dirty="0"/>
              <a:t> </a:t>
            </a:r>
            <a:r>
              <a:rPr lang="es-ES" sz="2400" b="1" i="1" dirty="0" err="1"/>
              <a:t>circuit</a:t>
            </a:r>
            <a:r>
              <a:rPr lang="es-ES" sz="2400" b="1" i="1" dirty="0"/>
              <a:t> </a:t>
            </a:r>
            <a:r>
              <a:rPr lang="es-ES" sz="2400" b="1" i="1" dirty="0" err="1"/>
              <a:t>is</a:t>
            </a:r>
            <a:r>
              <a:rPr lang="es-ES" sz="2400" b="1" i="1" dirty="0"/>
              <a:t> </a:t>
            </a:r>
            <a:r>
              <a:rPr lang="es-ES" sz="2400" b="1" i="1" dirty="0" err="1"/>
              <a:t>broken</a:t>
            </a:r>
            <a:r>
              <a:rPr lang="es-ES" sz="2400" b="1" i="1" dirty="0"/>
              <a:t> </a:t>
            </a:r>
            <a:r>
              <a:rPr lang="es-ES" sz="2400" b="1" i="1" dirty="0" err="1"/>
              <a:t>anywhere</a:t>
            </a:r>
            <a:r>
              <a:rPr lang="es-ES" sz="2400" b="1" i="1" dirty="0"/>
              <a:t>, </a:t>
            </a:r>
            <a:r>
              <a:rPr lang="es-ES" sz="2400" b="1" i="1" dirty="0" err="1"/>
              <a:t>the</a:t>
            </a:r>
            <a:r>
              <a:rPr lang="es-ES" sz="2400" b="1" i="1" dirty="0"/>
              <a:t> </a:t>
            </a:r>
            <a:r>
              <a:rPr lang="es-ES" sz="2400" b="1" i="1" dirty="0" err="1"/>
              <a:t>current</a:t>
            </a:r>
            <a:r>
              <a:rPr lang="es-ES" sz="2400" b="1" i="1" dirty="0"/>
              <a:t> </a:t>
            </a:r>
            <a:r>
              <a:rPr lang="es-ES" sz="2400" b="1" i="1" dirty="0" err="1"/>
              <a:t>stops</a:t>
            </a:r>
            <a:r>
              <a:rPr lang="es-ES" sz="2400" b="1" i="1" dirty="0"/>
              <a:t> </a:t>
            </a:r>
            <a:r>
              <a:rPr lang="es-ES" sz="2400" b="1" i="1" dirty="0" err="1"/>
              <a:t>flowing</a:t>
            </a:r>
            <a:r>
              <a:rPr lang="es-ES" sz="2400" b="1" i="1" dirty="0"/>
              <a:t> </a:t>
            </a:r>
            <a:endParaRPr lang="es-ES" sz="2400" b="1" i="1" dirty="0" smtClean="0"/>
          </a:p>
          <a:p>
            <a:r>
              <a:rPr lang="es-ES" sz="2400" b="1" i="1" dirty="0" smtClean="0"/>
              <a:t>and </a:t>
            </a:r>
            <a:r>
              <a:rPr lang="es-ES" sz="2400" b="1" i="1" dirty="0" err="1"/>
              <a:t>the</a:t>
            </a:r>
            <a:r>
              <a:rPr lang="es-ES" sz="2400" b="1" i="1" dirty="0"/>
              <a:t> </a:t>
            </a:r>
            <a:r>
              <a:rPr lang="es-ES" sz="2400" b="1" i="1" dirty="0" err="1"/>
              <a:t>bulb</a:t>
            </a:r>
            <a:r>
              <a:rPr lang="es-ES" sz="2400" b="1" i="1" dirty="0"/>
              <a:t> </a:t>
            </a:r>
            <a:r>
              <a:rPr lang="es-ES" sz="2400" b="1" i="1" dirty="0" err="1"/>
              <a:t>does</a:t>
            </a:r>
            <a:r>
              <a:rPr lang="es-ES" sz="2400" b="1" i="1" dirty="0"/>
              <a:t> </a:t>
            </a:r>
            <a:r>
              <a:rPr lang="es-ES" sz="2400" b="1" i="1" dirty="0" err="1"/>
              <a:t>not</a:t>
            </a:r>
            <a:r>
              <a:rPr lang="es-ES" sz="2400" b="1" i="1" dirty="0"/>
              <a:t> </a:t>
            </a:r>
            <a:r>
              <a:rPr lang="es-ES" sz="2400" b="1" i="1" dirty="0" err="1"/>
              <a:t>glow</a:t>
            </a:r>
            <a:r>
              <a:rPr lang="es-ES" sz="2400" b="1" i="1" dirty="0"/>
              <a:t>.</a:t>
            </a:r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970932" y="2395471"/>
            <a:ext cx="96632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Pero</a:t>
            </a:r>
            <a:r>
              <a:rPr lang="es-ES" sz="2400" b="1" dirty="0">
                <a:solidFill>
                  <a:srgbClr val="C00000"/>
                </a:solidFill>
              </a:rPr>
              <a:t>,</a:t>
            </a:r>
            <a:r>
              <a:rPr lang="es-ES" sz="2400" b="1" dirty="0">
                <a:solidFill>
                  <a:srgbClr val="0070C0"/>
                </a:solidFill>
              </a:rPr>
              <a:t> si el circuito se rompe en algún lugar, la corriente deja </a:t>
            </a:r>
            <a:r>
              <a:rPr lang="es-ES" sz="2400" b="1" dirty="0" smtClean="0">
                <a:solidFill>
                  <a:srgbClr val="0070C0"/>
                </a:solidFill>
              </a:rPr>
              <a:t>de</a:t>
            </a:r>
          </a:p>
          <a:p>
            <a:r>
              <a:rPr lang="es-ES" sz="2400" b="1" dirty="0" smtClean="0">
                <a:solidFill>
                  <a:srgbClr val="0070C0"/>
                </a:solidFill>
              </a:rPr>
              <a:t> </a:t>
            </a:r>
            <a:r>
              <a:rPr lang="es-ES" sz="2400" b="1" dirty="0">
                <a:solidFill>
                  <a:srgbClr val="0070C0"/>
                </a:solidFill>
              </a:rPr>
              <a:t>fluir y la bombilla no se </a:t>
            </a:r>
            <a:r>
              <a:rPr lang="es-ES" sz="2400" b="1" dirty="0" smtClean="0">
                <a:solidFill>
                  <a:srgbClr val="0070C0"/>
                </a:solidFill>
              </a:rPr>
              <a:t>enciende</a:t>
            </a:r>
            <a:r>
              <a:rPr lang="es-ES" sz="2400" b="1" dirty="0">
                <a:solidFill>
                  <a:srgbClr val="0070C0"/>
                </a:solidFill>
              </a:rPr>
              <a:t>.</a:t>
            </a:r>
          </a:p>
          <a:p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970932" y="3863662"/>
            <a:ext cx="10112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Offshore wind farms can produce 50 percent more electricity than </a:t>
            </a:r>
            <a:endParaRPr lang="en-US" sz="2400" b="1" i="1" dirty="0" smtClean="0"/>
          </a:p>
          <a:p>
            <a:r>
              <a:rPr lang="en-US" sz="2400" b="1" i="1" dirty="0" smtClean="0"/>
              <a:t>those onshore, </a:t>
            </a:r>
            <a:r>
              <a:rPr lang="en-US" sz="2400" b="1" i="1" dirty="0" smtClean="0">
                <a:solidFill>
                  <a:srgbClr val="C00000"/>
                </a:solidFill>
              </a:rPr>
              <a:t>but</a:t>
            </a:r>
            <a:r>
              <a:rPr lang="en-US" sz="2400" b="1" i="1" dirty="0" smtClean="0"/>
              <a:t> </a:t>
            </a:r>
            <a:r>
              <a:rPr lang="en-US" sz="2400" b="1" i="1" dirty="0"/>
              <a:t>they are much more expensive to build.</a:t>
            </a:r>
            <a:endParaRPr lang="es-ES" sz="2400" b="1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910818" y="5190186"/>
            <a:ext cx="102867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70C0"/>
                </a:solidFill>
              </a:rPr>
              <a:t>Los parques eólicos marinos pueden producir un 50 por ciento más </a:t>
            </a:r>
            <a:endParaRPr lang="es-ES" sz="2400" b="1" dirty="0" smtClean="0">
              <a:solidFill>
                <a:srgbClr val="0070C0"/>
              </a:solidFill>
            </a:endParaRPr>
          </a:p>
          <a:p>
            <a:r>
              <a:rPr lang="es-ES" sz="2400" b="1" dirty="0" smtClean="0">
                <a:solidFill>
                  <a:srgbClr val="0070C0"/>
                </a:solidFill>
              </a:rPr>
              <a:t>de </a:t>
            </a:r>
            <a:r>
              <a:rPr lang="es-ES" sz="2400" b="1" dirty="0">
                <a:solidFill>
                  <a:srgbClr val="0070C0"/>
                </a:solidFill>
              </a:rPr>
              <a:t>electricidad </a:t>
            </a:r>
            <a:r>
              <a:rPr lang="es-ES" sz="2400" b="1" dirty="0" smtClean="0">
                <a:solidFill>
                  <a:srgbClr val="0070C0"/>
                </a:solidFill>
              </a:rPr>
              <a:t>que </a:t>
            </a:r>
            <a:r>
              <a:rPr lang="es-ES" sz="2400" b="1" dirty="0">
                <a:solidFill>
                  <a:srgbClr val="0070C0"/>
                </a:solidFill>
              </a:rPr>
              <a:t>los terrestres, </a:t>
            </a:r>
            <a:r>
              <a:rPr lang="es-E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pero</a:t>
            </a:r>
            <a:r>
              <a:rPr lang="es-ES" sz="2400" b="1" dirty="0">
                <a:solidFill>
                  <a:srgbClr val="0070C0"/>
                </a:solidFill>
              </a:rPr>
              <a:t> su construcción es mucho </a:t>
            </a:r>
            <a:endParaRPr lang="es-ES" sz="2400" b="1" dirty="0" smtClean="0">
              <a:solidFill>
                <a:srgbClr val="0070C0"/>
              </a:solidFill>
            </a:endParaRPr>
          </a:p>
          <a:p>
            <a:r>
              <a:rPr lang="es-ES" sz="2400" b="1" dirty="0" smtClean="0">
                <a:solidFill>
                  <a:srgbClr val="0070C0"/>
                </a:solidFill>
              </a:rPr>
              <a:t>más </a:t>
            </a:r>
            <a:r>
              <a:rPr lang="es-ES" sz="2400" b="1" dirty="0">
                <a:solidFill>
                  <a:srgbClr val="0070C0"/>
                </a:solidFill>
              </a:rPr>
              <a:t>cara.</a:t>
            </a:r>
          </a:p>
        </p:txBody>
      </p:sp>
    </p:spTree>
    <p:extLst>
      <p:ext uri="{BB962C8B-B14F-4D97-AF65-F5344CB8AC3E}">
        <p14:creationId xmlns:p14="http://schemas.microsoft.com/office/powerpoint/2010/main" val="402968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15921" y="1056067"/>
            <a:ext cx="10642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While </a:t>
            </a:r>
            <a:r>
              <a:rPr lang="en-US" sz="2400" b="1" dirty="0"/>
              <a:t>consumers don’t directly experience these costs, they do </a:t>
            </a:r>
            <a:endParaRPr lang="en-US" sz="2400" b="1" dirty="0" smtClean="0"/>
          </a:p>
          <a:p>
            <a:r>
              <a:rPr lang="en-US" sz="2400" b="1" dirty="0" smtClean="0"/>
              <a:t>end </a:t>
            </a:r>
            <a:r>
              <a:rPr lang="en-US" sz="2400" b="1" dirty="0"/>
              <a:t>up adding </a:t>
            </a:r>
            <a:r>
              <a:rPr lang="en-US" sz="2400" b="1" dirty="0" smtClean="0"/>
              <a:t>to </a:t>
            </a:r>
            <a:r>
              <a:rPr lang="en-US" sz="2400" b="1" dirty="0"/>
              <a:t>the overall cost of providing safe and reliable power</a:t>
            </a:r>
            <a:endParaRPr lang="es-ES" sz="24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1365160" y="4855336"/>
            <a:ext cx="10650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bien </a:t>
            </a:r>
            <a:r>
              <a:rPr lang="es-ES" sz="2400" b="1" i="1" dirty="0">
                <a:solidFill>
                  <a:srgbClr val="0070C0"/>
                </a:solidFill>
              </a:rPr>
              <a:t>los consumidores no experimentan directamente estos costos, </a:t>
            </a:r>
            <a:endParaRPr lang="es-ES" sz="2400" b="1" i="1" dirty="0" smtClean="0">
              <a:solidFill>
                <a:srgbClr val="0070C0"/>
              </a:solidFill>
            </a:endParaRPr>
          </a:p>
          <a:p>
            <a:r>
              <a:rPr lang="es-ES" sz="2400" b="1" i="1" dirty="0" smtClean="0">
                <a:solidFill>
                  <a:srgbClr val="0070C0"/>
                </a:solidFill>
              </a:rPr>
              <a:t>terminan aumentando </a:t>
            </a:r>
            <a:r>
              <a:rPr lang="es-ES" sz="2400" b="1" i="1" dirty="0">
                <a:solidFill>
                  <a:srgbClr val="0070C0"/>
                </a:solidFill>
              </a:rPr>
              <a:t>el costo general de proporcionar energía </a:t>
            </a:r>
            <a:endParaRPr lang="es-ES" sz="2400" b="1" i="1" dirty="0" smtClean="0">
              <a:solidFill>
                <a:srgbClr val="0070C0"/>
              </a:solidFill>
            </a:endParaRPr>
          </a:p>
          <a:p>
            <a:r>
              <a:rPr lang="es-ES" sz="2400" b="1" i="1" dirty="0" smtClean="0">
                <a:solidFill>
                  <a:srgbClr val="0070C0"/>
                </a:solidFill>
              </a:rPr>
              <a:t>segura </a:t>
            </a:r>
            <a:r>
              <a:rPr lang="es-ES" sz="2400" b="1" i="1" dirty="0">
                <a:solidFill>
                  <a:srgbClr val="0070C0"/>
                </a:solidFill>
              </a:rPr>
              <a:t>y confiable.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7079" b="11010"/>
          <a:stretch/>
        </p:blipFill>
        <p:spPr>
          <a:xfrm>
            <a:off x="4031088" y="2210568"/>
            <a:ext cx="3837904" cy="232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331077" y="321972"/>
            <a:ext cx="1003832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énfasis</a:t>
            </a:r>
          </a:p>
          <a:p>
            <a:endParaRPr lang="es-ES" sz="32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2400" b="1" dirty="0"/>
              <a:t>Objetivo</a:t>
            </a:r>
            <a:r>
              <a:rPr lang="es-ES" sz="2400" dirty="0"/>
              <a:t>: Resaltar un elemento de una idea o la idea en general. </a:t>
            </a:r>
          </a:p>
          <a:p>
            <a:endParaRPr lang="es-ES" sz="2400" b="1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i="1" dirty="0" smtClean="0"/>
              <a:t>As </a:t>
            </a:r>
            <a:r>
              <a:rPr lang="es-ES" sz="2400" b="1" i="1" dirty="0"/>
              <a:t>a </a:t>
            </a:r>
            <a:r>
              <a:rPr lang="es-ES" sz="2400" b="1" i="1" dirty="0" err="1"/>
              <a:t>matter</a:t>
            </a:r>
            <a:r>
              <a:rPr lang="es-ES" sz="2400" b="1" i="1" dirty="0"/>
              <a:t> of </a:t>
            </a:r>
            <a:r>
              <a:rPr lang="es-ES" sz="2400" b="1" i="1" dirty="0" err="1"/>
              <a:t>fact</a:t>
            </a:r>
            <a:r>
              <a:rPr lang="es-ES" sz="2400" i="1" dirty="0"/>
              <a:t>: </a:t>
            </a:r>
            <a:r>
              <a:rPr lang="es-ES" sz="2400" dirty="0"/>
              <a:t>Por cierto / De </a:t>
            </a:r>
            <a:r>
              <a:rPr lang="es-ES" sz="2400" dirty="0" smtClean="0"/>
              <a:t>hecho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i="1" dirty="0" err="1" smtClean="0"/>
              <a:t>Definitely</a:t>
            </a:r>
            <a:r>
              <a:rPr lang="es-ES" sz="2400" i="1" dirty="0"/>
              <a:t>: </a:t>
            </a:r>
            <a:r>
              <a:rPr lang="es-ES" sz="2400" dirty="0"/>
              <a:t>En efecto / </a:t>
            </a:r>
            <a:r>
              <a:rPr lang="es-ES" sz="2400" dirty="0" smtClean="0"/>
              <a:t>Definitivamente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i="1" dirty="0" err="1" smtClean="0"/>
              <a:t>Obviously</a:t>
            </a:r>
            <a:r>
              <a:rPr lang="es-ES" sz="2400" i="1" dirty="0"/>
              <a:t>: </a:t>
            </a:r>
            <a:r>
              <a:rPr lang="es-ES" sz="2400" dirty="0" smtClean="0"/>
              <a:t>Obviamente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i="1" dirty="0" err="1" smtClean="0"/>
              <a:t>Above</a:t>
            </a:r>
            <a:r>
              <a:rPr lang="es-ES" sz="2400" b="1" i="1" dirty="0" smtClean="0"/>
              <a:t> </a:t>
            </a:r>
            <a:r>
              <a:rPr lang="es-ES" sz="2400" b="1" i="1" dirty="0" err="1"/>
              <a:t>all</a:t>
            </a:r>
            <a:r>
              <a:rPr lang="es-ES" sz="2400" i="1" dirty="0"/>
              <a:t>: </a:t>
            </a:r>
            <a:r>
              <a:rPr lang="es-ES" sz="2400" dirty="0"/>
              <a:t>Sobre </a:t>
            </a:r>
            <a:r>
              <a:rPr lang="es-ES" sz="2400" dirty="0" smtClean="0"/>
              <a:t>todo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i="1" dirty="0" err="1" smtClean="0"/>
              <a:t>Actually</a:t>
            </a:r>
            <a:r>
              <a:rPr lang="es-ES" sz="2400" i="1" dirty="0"/>
              <a:t>: </a:t>
            </a:r>
            <a:r>
              <a:rPr lang="es-ES" sz="2400" dirty="0"/>
              <a:t>De </a:t>
            </a:r>
            <a:r>
              <a:rPr lang="es-ES" sz="2400" dirty="0" smtClean="0"/>
              <a:t>hecho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i="1" dirty="0" smtClean="0"/>
              <a:t>In </a:t>
            </a:r>
            <a:r>
              <a:rPr lang="es-ES" sz="2400" b="1" i="1" dirty="0" err="1"/>
              <a:t>fact</a:t>
            </a:r>
            <a:r>
              <a:rPr lang="es-ES" sz="2400" i="1" dirty="0"/>
              <a:t>: </a:t>
            </a:r>
            <a:r>
              <a:rPr lang="es-ES" sz="2400" dirty="0"/>
              <a:t>De hecho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/>
          </a:p>
          <a:p>
            <a:endParaRPr lang="es-ES" sz="32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383" y="3692125"/>
            <a:ext cx="3330643" cy="28509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289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75649" y="747908"/>
            <a:ext cx="10144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Occasionally</a:t>
            </a:r>
            <a:r>
              <a:rPr lang="en-US" sz="2400" b="1" dirty="0"/>
              <a:t>, electricity demand peaks at its highest level and it’s </a:t>
            </a:r>
            <a:endParaRPr lang="en-US" sz="2400" b="1" dirty="0" smtClean="0"/>
          </a:p>
          <a:p>
            <a:r>
              <a:rPr lang="en-US" sz="2400" b="1" dirty="0" smtClean="0"/>
              <a:t>these periods that </a:t>
            </a:r>
            <a:r>
              <a:rPr lang="en-US" sz="2400" b="1" dirty="0"/>
              <a:t>are known as ‘peak demand’. </a:t>
            </a:r>
            <a:endParaRPr lang="es-ES" sz="24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1205948" y="2239617"/>
            <a:ext cx="11072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</a:rPr>
              <a:t>Ocasionalmente,</a:t>
            </a:r>
            <a:r>
              <a:rPr lang="es-ES" sz="2400" dirty="0">
                <a:solidFill>
                  <a:srgbClr val="0070C0"/>
                </a:solidFill>
              </a:rPr>
              <a:t> la demanda de electricidad alcanza su nivel </a:t>
            </a:r>
            <a:r>
              <a:rPr lang="es-ES" sz="2400" dirty="0" smtClean="0">
                <a:solidFill>
                  <a:srgbClr val="0070C0"/>
                </a:solidFill>
              </a:rPr>
              <a:t>más</a:t>
            </a:r>
          </a:p>
          <a:p>
            <a:r>
              <a:rPr lang="es-ES" sz="2400" dirty="0" smtClean="0">
                <a:solidFill>
                  <a:srgbClr val="0070C0"/>
                </a:solidFill>
              </a:rPr>
              <a:t> </a:t>
            </a:r>
            <a:r>
              <a:rPr lang="es-ES" sz="2400" dirty="0">
                <a:solidFill>
                  <a:srgbClr val="0070C0"/>
                </a:solidFill>
              </a:rPr>
              <a:t>alto y son estos </a:t>
            </a:r>
            <a:r>
              <a:rPr lang="es-ES" sz="2400" dirty="0" smtClean="0">
                <a:solidFill>
                  <a:srgbClr val="0070C0"/>
                </a:solidFill>
              </a:rPr>
              <a:t>períodos </a:t>
            </a:r>
            <a:r>
              <a:rPr lang="es-ES" sz="2400" dirty="0">
                <a:solidFill>
                  <a:srgbClr val="0070C0"/>
                </a:solidFill>
              </a:rPr>
              <a:t>los que se conocen como "demanda máxima".</a:t>
            </a:r>
          </a:p>
        </p:txBody>
      </p:sp>
    </p:spTree>
    <p:extLst>
      <p:ext uri="{BB962C8B-B14F-4D97-AF65-F5344CB8AC3E}">
        <p14:creationId xmlns:p14="http://schemas.microsoft.com/office/powerpoint/2010/main" val="28637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17443" y="502277"/>
            <a:ext cx="684995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i="1" dirty="0" smtClean="0">
                <a:solidFill>
                  <a:srgbClr val="FF0000"/>
                </a:solidFill>
              </a:rPr>
              <a:t>De ejemplificación:</a:t>
            </a:r>
          </a:p>
          <a:p>
            <a:endParaRPr lang="es-ES" b="1" dirty="0" smtClean="0"/>
          </a:p>
          <a:p>
            <a:r>
              <a:rPr lang="es-ES" b="1" dirty="0" smtClean="0"/>
              <a:t>Objetivo</a:t>
            </a:r>
            <a:r>
              <a:rPr lang="es-ES" dirty="0"/>
              <a:t>: Reforzar una idea general con un caso particular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i="1" dirty="0" err="1"/>
              <a:t>For</a:t>
            </a:r>
            <a:r>
              <a:rPr lang="es-ES" b="1" i="1" dirty="0"/>
              <a:t> </a:t>
            </a:r>
            <a:r>
              <a:rPr lang="es-ES" b="1" i="1" dirty="0" err="1"/>
              <a:t>example</a:t>
            </a:r>
            <a:r>
              <a:rPr lang="es-ES" i="1" dirty="0"/>
              <a:t>: </a:t>
            </a:r>
            <a:r>
              <a:rPr lang="es-ES" dirty="0"/>
              <a:t>Por </a:t>
            </a:r>
            <a:r>
              <a:rPr lang="es-ES" dirty="0" smtClean="0"/>
              <a:t>ejemplo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i="1" dirty="0" err="1" smtClean="0"/>
              <a:t>For</a:t>
            </a:r>
            <a:r>
              <a:rPr lang="es-ES" b="1" i="1" dirty="0" smtClean="0"/>
              <a:t> </a:t>
            </a:r>
            <a:r>
              <a:rPr lang="es-ES" b="1" i="1" dirty="0" err="1"/>
              <a:t>instance</a:t>
            </a:r>
            <a:r>
              <a:rPr lang="es-ES" i="1" dirty="0"/>
              <a:t>: </a:t>
            </a:r>
            <a:r>
              <a:rPr lang="es-ES" dirty="0"/>
              <a:t>Por </a:t>
            </a:r>
            <a:r>
              <a:rPr lang="es-ES" dirty="0" smtClean="0"/>
              <a:t>ejemplo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i="1" dirty="0" err="1" smtClean="0"/>
              <a:t>Such</a:t>
            </a:r>
            <a:r>
              <a:rPr lang="es-ES" b="1" i="1" dirty="0" smtClean="0"/>
              <a:t> </a:t>
            </a:r>
            <a:r>
              <a:rPr lang="es-ES" b="1" i="1" dirty="0"/>
              <a:t>as</a:t>
            </a:r>
            <a:r>
              <a:rPr lang="es-ES" i="1" dirty="0"/>
              <a:t>: </a:t>
            </a:r>
            <a:r>
              <a:rPr lang="es-ES" dirty="0"/>
              <a:t>Tal </a:t>
            </a:r>
            <a:r>
              <a:rPr lang="es-ES" dirty="0" smtClean="0"/>
              <a:t>como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i="1" dirty="0" err="1" smtClean="0"/>
              <a:t>Like</a:t>
            </a:r>
            <a:r>
              <a:rPr lang="es-ES" i="1" dirty="0"/>
              <a:t>: </a:t>
            </a:r>
            <a:r>
              <a:rPr lang="es-ES" dirty="0" smtClean="0"/>
              <a:t>Como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i="1" dirty="0" err="1" smtClean="0"/>
              <a:t>Apart</a:t>
            </a:r>
            <a:r>
              <a:rPr lang="es-ES" b="1" i="1" dirty="0" smtClean="0"/>
              <a:t> </a:t>
            </a:r>
            <a:r>
              <a:rPr lang="es-ES" b="1" i="1" dirty="0" err="1"/>
              <a:t>from</a:t>
            </a:r>
            <a:r>
              <a:rPr lang="es-ES" i="1" dirty="0"/>
              <a:t>: </a:t>
            </a:r>
            <a:r>
              <a:rPr lang="es-ES" dirty="0"/>
              <a:t>Aparte de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080" t="18501" r="4450" b="31221"/>
          <a:stretch/>
        </p:blipFill>
        <p:spPr>
          <a:xfrm>
            <a:off x="6644694" y="3631842"/>
            <a:ext cx="5332657" cy="31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93194" y="850005"/>
            <a:ext cx="10192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We</a:t>
            </a:r>
            <a:r>
              <a:rPr lang="es-ES" b="1" dirty="0" smtClean="0"/>
              <a:t> are familiar </a:t>
            </a:r>
            <a:r>
              <a:rPr lang="es-ES" b="1" dirty="0" err="1" smtClean="0"/>
              <a:t>with</a:t>
            </a:r>
            <a:r>
              <a:rPr lang="es-ES" b="1" dirty="0" smtClean="0"/>
              <a:t> air </a:t>
            </a:r>
            <a:r>
              <a:rPr lang="es-ES" b="1" dirty="0" err="1" smtClean="0"/>
              <a:t>current</a:t>
            </a:r>
            <a:r>
              <a:rPr lang="es-ES" b="1" dirty="0" smtClean="0"/>
              <a:t>. </a:t>
            </a:r>
            <a:r>
              <a:rPr lang="es-ES" b="1" dirty="0" err="1" smtClean="0"/>
              <a:t>We</a:t>
            </a:r>
            <a:r>
              <a:rPr lang="es-ES" b="1" dirty="0" smtClean="0"/>
              <a:t> </a:t>
            </a:r>
            <a:r>
              <a:rPr lang="es-ES" b="1" dirty="0" err="1" smtClean="0"/>
              <a:t>know</a:t>
            </a:r>
            <a:r>
              <a:rPr lang="es-ES" b="1" dirty="0" smtClean="0"/>
              <a:t> </a:t>
            </a:r>
            <a:r>
              <a:rPr lang="es-ES" b="1" dirty="0" err="1" smtClean="0"/>
              <a:t>that</a:t>
            </a:r>
            <a:r>
              <a:rPr lang="es-ES" b="1" dirty="0" smtClean="0"/>
              <a:t> </a:t>
            </a:r>
            <a:r>
              <a:rPr lang="es-ES" b="1" dirty="0" err="1" smtClean="0"/>
              <a:t>flowing</a:t>
            </a:r>
            <a:r>
              <a:rPr lang="es-ES" b="1" dirty="0" smtClean="0"/>
              <a:t> </a:t>
            </a:r>
            <a:r>
              <a:rPr lang="es-ES" b="1" dirty="0" err="1" smtClean="0"/>
              <a:t>water</a:t>
            </a:r>
            <a:r>
              <a:rPr lang="es-ES" b="1" dirty="0" smtClean="0"/>
              <a:t> </a:t>
            </a:r>
            <a:r>
              <a:rPr lang="es-ES" b="1" dirty="0" err="1" smtClean="0"/>
              <a:t>constitute</a:t>
            </a:r>
            <a:r>
              <a:rPr lang="es-ES" b="1" dirty="0" smtClean="0"/>
              <a:t> </a:t>
            </a:r>
            <a:r>
              <a:rPr lang="es-ES" b="1" dirty="0" err="1" smtClean="0"/>
              <a:t>water</a:t>
            </a:r>
            <a:r>
              <a:rPr lang="es-ES" b="1" dirty="0" smtClean="0"/>
              <a:t> </a:t>
            </a:r>
            <a:r>
              <a:rPr lang="es-ES" b="1" dirty="0" err="1" smtClean="0"/>
              <a:t>current</a:t>
            </a:r>
            <a:endParaRPr lang="es-ES" b="1" dirty="0" smtClean="0"/>
          </a:p>
          <a:p>
            <a:r>
              <a:rPr lang="es-ES" b="1" dirty="0" smtClean="0"/>
              <a:t> in </a:t>
            </a:r>
            <a:r>
              <a:rPr lang="es-ES" b="1" dirty="0" err="1" smtClean="0"/>
              <a:t>rivers</a:t>
            </a:r>
            <a:r>
              <a:rPr lang="es-ES" b="1" dirty="0" smtClean="0"/>
              <a:t>. </a:t>
            </a:r>
            <a:r>
              <a:rPr lang="es-ES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Similarly</a:t>
            </a:r>
            <a:r>
              <a:rPr lang="es-ES" b="1" dirty="0" smtClean="0"/>
              <a:t>, </a:t>
            </a:r>
            <a:r>
              <a:rPr lang="es-ES" b="1" dirty="0" err="1" smtClean="0"/>
              <a:t>if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electric</a:t>
            </a:r>
            <a:r>
              <a:rPr lang="es-ES" b="1" dirty="0" smtClean="0"/>
              <a:t> </a:t>
            </a:r>
            <a:r>
              <a:rPr lang="es-ES" b="1" dirty="0" err="1" smtClean="0"/>
              <a:t>charge</a:t>
            </a:r>
            <a:r>
              <a:rPr lang="es-ES" b="1" dirty="0" smtClean="0"/>
              <a:t> </a:t>
            </a:r>
            <a:r>
              <a:rPr lang="es-ES" b="1" dirty="0" err="1" smtClean="0"/>
              <a:t>flows</a:t>
            </a:r>
            <a:r>
              <a:rPr lang="es-ES" b="1" dirty="0" smtClean="0"/>
              <a:t> </a:t>
            </a:r>
            <a:r>
              <a:rPr lang="es-ES" b="1" dirty="0" err="1" smtClean="0"/>
              <a:t>through</a:t>
            </a:r>
            <a:r>
              <a:rPr lang="es-ES" b="1" dirty="0" smtClean="0"/>
              <a:t> a conductor, </a:t>
            </a:r>
            <a:r>
              <a:rPr lang="es-ES" b="1" dirty="0" err="1" smtClean="0"/>
              <a:t>we</a:t>
            </a:r>
            <a:r>
              <a:rPr lang="es-ES" b="1" dirty="0" smtClean="0"/>
              <a:t> </a:t>
            </a:r>
            <a:r>
              <a:rPr lang="es-ES" b="1" dirty="0" err="1" smtClean="0"/>
              <a:t>say</a:t>
            </a:r>
            <a:r>
              <a:rPr lang="es-ES" b="1" dirty="0" smtClean="0"/>
              <a:t> </a:t>
            </a:r>
            <a:r>
              <a:rPr lang="es-ES" b="1" dirty="0" err="1" smtClean="0"/>
              <a:t>that</a:t>
            </a:r>
            <a:r>
              <a:rPr lang="es-ES" b="1" dirty="0" smtClean="0"/>
              <a:t> </a:t>
            </a:r>
            <a:r>
              <a:rPr lang="es-ES" b="1" dirty="0" err="1" smtClean="0"/>
              <a:t>there</a:t>
            </a:r>
            <a:r>
              <a:rPr lang="es-ES" b="1" dirty="0" smtClean="0"/>
              <a:t> </a:t>
            </a:r>
            <a:r>
              <a:rPr lang="es-ES" b="1" dirty="0" err="1" smtClean="0"/>
              <a:t>is</a:t>
            </a:r>
            <a:r>
              <a:rPr lang="es-ES" b="1" dirty="0" smtClean="0"/>
              <a:t> </a:t>
            </a:r>
            <a:r>
              <a:rPr lang="es-ES" b="1" dirty="0" err="1" smtClean="0"/>
              <a:t>an</a:t>
            </a:r>
            <a:r>
              <a:rPr lang="es-ES" b="1" dirty="0" smtClean="0"/>
              <a:t> </a:t>
            </a:r>
          </a:p>
          <a:p>
            <a:r>
              <a:rPr lang="es-ES" b="1" dirty="0" err="1" smtClean="0"/>
              <a:t>alectric</a:t>
            </a:r>
            <a:r>
              <a:rPr lang="es-ES" b="1" dirty="0" smtClean="0"/>
              <a:t> </a:t>
            </a:r>
            <a:r>
              <a:rPr lang="es-ES" b="1" dirty="0" err="1" smtClean="0"/>
              <a:t>current</a:t>
            </a:r>
            <a:r>
              <a:rPr lang="es-ES" b="1" dirty="0" smtClean="0"/>
              <a:t> in </a:t>
            </a:r>
            <a:r>
              <a:rPr lang="es-ES" b="1" dirty="0" err="1" smtClean="0"/>
              <a:t>the</a:t>
            </a:r>
            <a:r>
              <a:rPr lang="es-ES" b="1" dirty="0" smtClean="0"/>
              <a:t> conductor.</a:t>
            </a:r>
            <a:endParaRPr lang="es-ES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1893194" y="2266682"/>
            <a:ext cx="10217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>
                <a:solidFill>
                  <a:schemeClr val="accent2">
                    <a:lumMod val="75000"/>
                  </a:schemeClr>
                </a:solidFill>
              </a:rPr>
              <a:t>Estamos familiarizados con la corriente de aire. Sabemos que el agua que fluye </a:t>
            </a:r>
            <a:endParaRPr lang="es-ES" b="1" i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s-ES" b="1" i="1" dirty="0" smtClean="0">
                <a:solidFill>
                  <a:schemeClr val="accent2">
                    <a:lumMod val="75000"/>
                  </a:schemeClr>
                </a:solidFill>
              </a:rPr>
              <a:t>constituye </a:t>
            </a:r>
            <a:r>
              <a:rPr lang="es-ES" b="1" i="1" dirty="0">
                <a:solidFill>
                  <a:schemeClr val="accent2">
                    <a:lumMod val="75000"/>
                  </a:schemeClr>
                </a:solidFill>
              </a:rPr>
              <a:t>una corriente de </a:t>
            </a:r>
            <a:r>
              <a:rPr lang="es-ES" b="1" i="1" dirty="0" smtClean="0">
                <a:solidFill>
                  <a:schemeClr val="accent2">
                    <a:lumMod val="75000"/>
                  </a:schemeClr>
                </a:solidFill>
              </a:rPr>
              <a:t>agua en </a:t>
            </a:r>
            <a:r>
              <a:rPr lang="es-ES" b="1" i="1" dirty="0">
                <a:solidFill>
                  <a:schemeClr val="accent2">
                    <a:lumMod val="75000"/>
                  </a:schemeClr>
                </a:solidFill>
              </a:rPr>
              <a:t>los ríos. </a:t>
            </a:r>
            <a:r>
              <a:rPr lang="es-ES" b="1" i="1" dirty="0" smtClean="0">
                <a:solidFill>
                  <a:srgbClr val="C00000"/>
                </a:solidFill>
              </a:rPr>
              <a:t>De </a:t>
            </a:r>
            <a:r>
              <a:rPr lang="es-ES" b="1" i="1" dirty="0">
                <a:solidFill>
                  <a:srgbClr val="C00000"/>
                </a:solidFill>
              </a:rPr>
              <a:t>manera similar</a:t>
            </a:r>
            <a:r>
              <a:rPr lang="es-ES" b="1" i="1" dirty="0">
                <a:solidFill>
                  <a:schemeClr val="accent2">
                    <a:lumMod val="75000"/>
                  </a:schemeClr>
                </a:solidFill>
              </a:rPr>
              <a:t>, si la carga eléctrica </a:t>
            </a:r>
            <a:endParaRPr lang="es-ES" b="1" i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s-ES" b="1" i="1" dirty="0" smtClean="0">
                <a:solidFill>
                  <a:schemeClr val="accent2">
                    <a:lumMod val="75000"/>
                  </a:schemeClr>
                </a:solidFill>
              </a:rPr>
              <a:t>fluye </a:t>
            </a:r>
            <a:r>
              <a:rPr lang="es-ES" b="1" i="1" dirty="0">
                <a:solidFill>
                  <a:schemeClr val="accent2">
                    <a:lumMod val="75000"/>
                  </a:schemeClr>
                </a:solidFill>
              </a:rPr>
              <a:t>a través de un conductor, decimos que hay </a:t>
            </a:r>
            <a:r>
              <a:rPr lang="es-ES" b="1" i="1" dirty="0" smtClean="0">
                <a:solidFill>
                  <a:schemeClr val="accent2">
                    <a:lumMod val="75000"/>
                  </a:schemeClr>
                </a:solidFill>
              </a:rPr>
              <a:t>una corriente </a:t>
            </a:r>
            <a:r>
              <a:rPr lang="es-ES" b="1" i="1" dirty="0">
                <a:solidFill>
                  <a:schemeClr val="accent2">
                    <a:lumMod val="75000"/>
                  </a:schemeClr>
                </a:solidFill>
              </a:rPr>
              <a:t>eléctrica en el conductor.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893194" y="3966693"/>
            <a:ext cx="9586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s-ES" b="1" dirty="0"/>
              <a:t>Para dar ejemplos</a:t>
            </a:r>
          </a:p>
          <a:p>
            <a:pPr fontAlgn="base"/>
            <a:r>
              <a:rPr lang="es-ES" dirty="0" smtClean="0"/>
              <a:t>Siempre </a:t>
            </a:r>
            <a:r>
              <a:rPr lang="es-ES" dirty="0"/>
              <a:t>es importante que respaldes tus ideas con ejemplos y para que no uses la </a:t>
            </a:r>
            <a:endParaRPr lang="es-ES" dirty="0" smtClean="0"/>
          </a:p>
          <a:p>
            <a:pPr fontAlgn="base"/>
            <a:r>
              <a:rPr lang="es-ES" dirty="0" smtClean="0"/>
              <a:t>expresión </a:t>
            </a:r>
            <a:r>
              <a:rPr lang="es-ES" dirty="0"/>
              <a:t>“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” en cada </a:t>
            </a:r>
            <a:r>
              <a:rPr lang="es-ES" dirty="0" smtClean="0"/>
              <a:t>ocasión.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08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153" y="0"/>
            <a:ext cx="9204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52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777285" y="798490"/>
            <a:ext cx="9595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example</a:t>
            </a:r>
            <a:r>
              <a:rPr lang="en-US" dirty="0"/>
              <a:t>, when people get home from work each evening, electricity </a:t>
            </a:r>
            <a:endParaRPr lang="en-US" dirty="0" smtClean="0"/>
          </a:p>
          <a:p>
            <a:r>
              <a:rPr lang="en-US" dirty="0" smtClean="0"/>
              <a:t>demand </a:t>
            </a:r>
            <a:r>
              <a:rPr lang="en-US" dirty="0"/>
              <a:t>often spikes as everyone turns on the lights and gets dinner started around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same time. 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531529" y="2084885"/>
            <a:ext cx="10514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ejemplo, </a:t>
            </a:r>
            <a:r>
              <a:rPr lang="es-ES" sz="2400" b="1" dirty="0">
                <a:solidFill>
                  <a:srgbClr val="0070C0"/>
                </a:solidFill>
              </a:rPr>
              <a:t>cuando las personas llegan a casa del trabajo todas </a:t>
            </a:r>
            <a:endParaRPr lang="es-ES" sz="2400" b="1" dirty="0" smtClean="0">
              <a:solidFill>
                <a:srgbClr val="0070C0"/>
              </a:solidFill>
            </a:endParaRPr>
          </a:p>
          <a:p>
            <a:r>
              <a:rPr lang="es-ES" sz="2400" b="1" dirty="0" smtClean="0">
                <a:solidFill>
                  <a:srgbClr val="0070C0"/>
                </a:solidFill>
              </a:rPr>
              <a:t>las </a:t>
            </a:r>
            <a:r>
              <a:rPr lang="es-ES" sz="2400" b="1" dirty="0">
                <a:solidFill>
                  <a:srgbClr val="0070C0"/>
                </a:solidFill>
              </a:rPr>
              <a:t>noches, la demanda de </a:t>
            </a:r>
            <a:r>
              <a:rPr lang="es-ES" sz="2400" b="1" dirty="0" smtClean="0">
                <a:solidFill>
                  <a:srgbClr val="0070C0"/>
                </a:solidFill>
              </a:rPr>
              <a:t>electricidad </a:t>
            </a:r>
            <a:r>
              <a:rPr lang="es-ES" sz="2400" b="1" dirty="0">
                <a:solidFill>
                  <a:srgbClr val="0070C0"/>
                </a:solidFill>
              </a:rPr>
              <a:t>a menudo aumenta </a:t>
            </a:r>
            <a:r>
              <a:rPr lang="es-ES" sz="2400" b="1" dirty="0" smtClean="0">
                <a:solidFill>
                  <a:srgbClr val="0070C0"/>
                </a:solidFill>
              </a:rPr>
              <a:t>cuando</a:t>
            </a:r>
          </a:p>
          <a:p>
            <a:r>
              <a:rPr lang="es-ES" sz="2400" b="1" dirty="0" smtClean="0">
                <a:solidFill>
                  <a:srgbClr val="0070C0"/>
                </a:solidFill>
              </a:rPr>
              <a:t> </a:t>
            </a:r>
            <a:r>
              <a:rPr lang="es-ES" sz="2400" b="1" dirty="0">
                <a:solidFill>
                  <a:srgbClr val="0070C0"/>
                </a:solidFill>
              </a:rPr>
              <a:t>todos encienden las luces y comienzan la cena aproximadamente </a:t>
            </a:r>
            <a:endParaRPr lang="es-ES" sz="2400" b="1" dirty="0" smtClean="0">
              <a:solidFill>
                <a:srgbClr val="0070C0"/>
              </a:solidFill>
            </a:endParaRPr>
          </a:p>
          <a:p>
            <a:r>
              <a:rPr lang="es-ES" sz="2400" b="1" dirty="0" smtClean="0">
                <a:solidFill>
                  <a:srgbClr val="0070C0"/>
                </a:solidFill>
              </a:rPr>
              <a:t>a </a:t>
            </a:r>
            <a:r>
              <a:rPr lang="es-ES" sz="2400" b="1" dirty="0">
                <a:solidFill>
                  <a:srgbClr val="0070C0"/>
                </a:solidFill>
              </a:rPr>
              <a:t>la misma hora.</a:t>
            </a:r>
          </a:p>
        </p:txBody>
      </p:sp>
    </p:spTree>
    <p:extLst>
      <p:ext uri="{BB962C8B-B14F-4D97-AF65-F5344CB8AC3E}">
        <p14:creationId xmlns:p14="http://schemas.microsoft.com/office/powerpoint/2010/main" val="76554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85622" y="437883"/>
            <a:ext cx="9757799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conclusión:</a:t>
            </a:r>
          </a:p>
          <a:p>
            <a:r>
              <a:rPr lang="es-ES" sz="2800" b="1" dirty="0" smtClean="0"/>
              <a:t>Objetivo</a:t>
            </a:r>
            <a:r>
              <a:rPr lang="es-ES" sz="2800" dirty="0"/>
              <a:t>: Finalizar y/o resumir una idea. </a:t>
            </a:r>
            <a:endParaRPr lang="es-ES" sz="2800" dirty="0" smtClean="0"/>
          </a:p>
          <a:p>
            <a:endParaRPr lang="es-E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800" b="1" i="1" dirty="0"/>
              <a:t>In </a:t>
            </a:r>
            <a:r>
              <a:rPr lang="es-ES" sz="2800" b="1" i="1" dirty="0" err="1"/>
              <a:t>conclusion</a:t>
            </a:r>
            <a:r>
              <a:rPr lang="es-ES" sz="2800" i="1" dirty="0"/>
              <a:t>: </a:t>
            </a:r>
            <a:r>
              <a:rPr lang="es-ES" sz="2800" dirty="0"/>
              <a:t>En </a:t>
            </a:r>
            <a:r>
              <a:rPr lang="es-ES" sz="2800" dirty="0" smtClean="0"/>
              <a:t>conclusión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2800" b="1" i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800" b="1" i="1" dirty="0" err="1" smtClean="0"/>
              <a:t>To</a:t>
            </a:r>
            <a:r>
              <a:rPr lang="es-ES" sz="2800" b="1" i="1" dirty="0" smtClean="0"/>
              <a:t> </a:t>
            </a:r>
            <a:r>
              <a:rPr lang="es-ES" sz="2800" b="1" i="1" dirty="0"/>
              <a:t>sum up</a:t>
            </a:r>
            <a:r>
              <a:rPr lang="es-ES" sz="2800" i="1" dirty="0"/>
              <a:t>: </a:t>
            </a:r>
            <a:r>
              <a:rPr lang="es-ES" sz="2800" dirty="0"/>
              <a:t>En </a:t>
            </a:r>
            <a:r>
              <a:rPr lang="es-ES" sz="2800" dirty="0" smtClean="0"/>
              <a:t>resumen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2800" b="1" i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800" b="1" i="1" dirty="0" smtClean="0"/>
              <a:t>In </a:t>
            </a:r>
            <a:r>
              <a:rPr lang="es-ES" sz="2800" b="1" i="1" dirty="0"/>
              <a:t>short</a:t>
            </a:r>
            <a:r>
              <a:rPr lang="es-ES" sz="2800" i="1" dirty="0"/>
              <a:t>: </a:t>
            </a:r>
            <a:r>
              <a:rPr lang="es-ES" sz="2800" dirty="0"/>
              <a:t>En </a:t>
            </a:r>
            <a:r>
              <a:rPr lang="es-ES" sz="2800" dirty="0" smtClean="0"/>
              <a:t>resumen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2800" b="1" i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800" b="1" i="1" dirty="0" err="1" smtClean="0"/>
              <a:t>All</a:t>
            </a:r>
            <a:r>
              <a:rPr lang="es-ES" sz="2800" b="1" i="1" dirty="0" smtClean="0"/>
              <a:t> </a:t>
            </a:r>
            <a:r>
              <a:rPr lang="es-ES" sz="2800" b="1" i="1" dirty="0"/>
              <a:t>in </a:t>
            </a:r>
            <a:r>
              <a:rPr lang="es-ES" sz="2800" b="1" i="1" dirty="0" err="1"/>
              <a:t>all</a:t>
            </a:r>
            <a:r>
              <a:rPr lang="es-ES" sz="2800" i="1" dirty="0"/>
              <a:t>: </a:t>
            </a:r>
            <a:r>
              <a:rPr lang="es-ES" sz="2800" dirty="0"/>
              <a:t>En suma, definitivamente, después de </a:t>
            </a:r>
            <a:r>
              <a:rPr lang="es-ES" sz="2800" dirty="0" smtClean="0"/>
              <a:t>todo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2800" b="1" i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2800" b="1" i="1" dirty="0" smtClean="0"/>
              <a:t>In </a:t>
            </a:r>
            <a:r>
              <a:rPr lang="es-ES" sz="2800" b="1" i="1" dirty="0" err="1"/>
              <a:t>brief</a:t>
            </a:r>
            <a:r>
              <a:rPr lang="es-ES" sz="2800" b="1" i="1" dirty="0"/>
              <a:t>: </a:t>
            </a:r>
            <a:r>
              <a:rPr lang="es-ES" sz="2800" dirty="0"/>
              <a:t>En resumen</a:t>
            </a:r>
          </a:p>
          <a:p>
            <a:endParaRPr lang="es-ES" sz="28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ES" sz="40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951" y="1729253"/>
            <a:ext cx="2706912" cy="22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923504" y="476518"/>
            <a:ext cx="4910319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Conectores causales</a:t>
            </a:r>
          </a:p>
          <a:p>
            <a:endParaRPr lang="es-ES" sz="2400" b="1" i="1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b="1" i="1" dirty="0" err="1" smtClean="0"/>
              <a:t>Because</a:t>
            </a:r>
            <a:r>
              <a:rPr lang="es-ES" sz="2400" i="1" dirty="0"/>
              <a:t>: </a:t>
            </a:r>
            <a:r>
              <a:rPr lang="es-ES" sz="2400" dirty="0" smtClean="0"/>
              <a:t>Porque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b="1" i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b="1" i="1" dirty="0" err="1" smtClean="0"/>
              <a:t>Because</a:t>
            </a:r>
            <a:r>
              <a:rPr lang="es-ES" sz="2400" b="1" i="1" dirty="0" smtClean="0"/>
              <a:t> </a:t>
            </a:r>
            <a:r>
              <a:rPr lang="es-ES" sz="2400" b="1" i="1" dirty="0"/>
              <a:t>of: </a:t>
            </a:r>
            <a:r>
              <a:rPr lang="es-ES" sz="2400" dirty="0"/>
              <a:t>Debido </a:t>
            </a:r>
            <a:r>
              <a:rPr lang="es-ES" sz="2400" dirty="0" smtClean="0"/>
              <a:t>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b="1" i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b="1" i="1" dirty="0" err="1" smtClean="0"/>
              <a:t>For</a:t>
            </a:r>
            <a:r>
              <a:rPr lang="es-ES" sz="2400" i="1" dirty="0"/>
              <a:t>: </a:t>
            </a:r>
            <a:r>
              <a:rPr lang="es-ES" sz="2400" dirty="0" smtClean="0"/>
              <a:t>Porque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b="1" i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b="1" i="1" dirty="0" err="1" smtClean="0"/>
              <a:t>Since</a:t>
            </a:r>
            <a:r>
              <a:rPr lang="es-ES" sz="2400" i="1" dirty="0"/>
              <a:t>: </a:t>
            </a:r>
            <a:r>
              <a:rPr lang="es-ES" sz="2400" dirty="0"/>
              <a:t>Puesto </a:t>
            </a:r>
            <a:r>
              <a:rPr lang="es-ES" sz="2400" dirty="0" smtClean="0"/>
              <a:t>que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b="1" i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b="1" i="1" dirty="0" smtClean="0"/>
              <a:t>As</a:t>
            </a:r>
            <a:r>
              <a:rPr lang="es-ES" sz="2400" i="1" dirty="0"/>
              <a:t>: </a:t>
            </a:r>
            <a:r>
              <a:rPr lang="es-ES" sz="2400" dirty="0"/>
              <a:t>Puesto </a:t>
            </a:r>
            <a:r>
              <a:rPr lang="es-ES" sz="2400" dirty="0" smtClean="0"/>
              <a:t>que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b="1" i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i="1" dirty="0" smtClean="0"/>
              <a:t>In </a:t>
            </a:r>
            <a:r>
              <a:rPr lang="en-US" sz="2400" b="1" i="1" dirty="0"/>
              <a:t>order to</a:t>
            </a:r>
            <a:r>
              <a:rPr lang="en-US" sz="2400" i="1" dirty="0"/>
              <a:t>: </a:t>
            </a:r>
            <a:r>
              <a:rPr lang="en-US" sz="2400" dirty="0"/>
              <a:t>Para / Con </a:t>
            </a:r>
            <a:r>
              <a:rPr lang="en-US" sz="2400" dirty="0" err="1"/>
              <a:t>tal</a:t>
            </a:r>
            <a:r>
              <a:rPr lang="en-US" sz="2400" dirty="0"/>
              <a:t> </a:t>
            </a:r>
            <a:r>
              <a:rPr lang="en-US" sz="2400" dirty="0" smtClean="0"/>
              <a:t>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i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i="1" dirty="0" smtClean="0"/>
              <a:t>Thanks </a:t>
            </a:r>
            <a:r>
              <a:rPr lang="en-US" sz="2400" b="1" i="1" dirty="0"/>
              <a:t>to</a:t>
            </a:r>
            <a:r>
              <a:rPr lang="en-US" sz="2400" i="1" dirty="0"/>
              <a:t>: </a:t>
            </a:r>
            <a:r>
              <a:rPr lang="en-US" sz="2400" dirty="0"/>
              <a:t>Gracias 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31523"/>
          <a:stretch/>
        </p:blipFill>
        <p:spPr>
          <a:xfrm>
            <a:off x="6742827" y="1506829"/>
            <a:ext cx="5245910" cy="299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55324" y="150682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068947" y="3445821"/>
            <a:ext cx="111395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pesar de que </a:t>
            </a:r>
            <a:r>
              <a:rPr lang="es-ES" sz="2400" b="1" i="1" dirty="0">
                <a:solidFill>
                  <a:srgbClr val="0070C0"/>
                </a:solidFill>
              </a:rPr>
              <a:t>los precios de la electricidad varían de un estado a otro, </a:t>
            </a:r>
            <a:endParaRPr lang="es-ES" sz="2400" b="1" i="1" dirty="0" smtClean="0">
              <a:solidFill>
                <a:srgbClr val="0070C0"/>
              </a:solidFill>
            </a:endParaRPr>
          </a:p>
          <a:p>
            <a:r>
              <a:rPr lang="es-ES" sz="2400" b="1" i="1" dirty="0" smtClean="0">
                <a:solidFill>
                  <a:srgbClr val="0070C0"/>
                </a:solidFill>
              </a:rPr>
              <a:t>generalmente alrededor </a:t>
            </a:r>
            <a:r>
              <a:rPr lang="es-ES" sz="2400" b="1" i="1" dirty="0">
                <a:solidFill>
                  <a:srgbClr val="0070C0"/>
                </a:solidFill>
              </a:rPr>
              <a:t>de la mitad de la factura de electricidad </a:t>
            </a:r>
            <a:endParaRPr lang="es-ES" sz="2400" b="1" i="1" dirty="0" smtClean="0">
              <a:solidFill>
                <a:srgbClr val="0070C0"/>
              </a:solidFill>
            </a:endParaRPr>
          </a:p>
          <a:p>
            <a:r>
              <a:rPr lang="es-ES" sz="2400" b="1" i="1" dirty="0" smtClean="0">
                <a:solidFill>
                  <a:srgbClr val="0070C0"/>
                </a:solidFill>
              </a:rPr>
              <a:t>promedio </a:t>
            </a:r>
            <a:r>
              <a:rPr lang="es-ES" sz="2400" b="1" i="1" dirty="0">
                <a:solidFill>
                  <a:srgbClr val="0070C0"/>
                </a:solidFill>
              </a:rPr>
              <a:t>se compone de los costos de </a:t>
            </a:r>
            <a:r>
              <a:rPr lang="es-ES" sz="2400" b="1" i="1" dirty="0" smtClean="0">
                <a:solidFill>
                  <a:srgbClr val="0070C0"/>
                </a:solidFill>
              </a:rPr>
              <a:t>la </a:t>
            </a:r>
            <a:r>
              <a:rPr lang="es-ES" sz="2400" b="1" i="1" dirty="0">
                <a:solidFill>
                  <a:srgbClr val="0070C0"/>
                </a:solidFill>
              </a:rPr>
              <a:t>red de transmisión y </a:t>
            </a:r>
            <a:endParaRPr lang="es-ES" sz="2400" b="1" i="1" dirty="0" smtClean="0">
              <a:solidFill>
                <a:srgbClr val="0070C0"/>
              </a:solidFill>
            </a:endParaRPr>
          </a:p>
          <a:p>
            <a:r>
              <a:rPr lang="es-ES" sz="2400" b="1" i="1" dirty="0" smtClean="0">
                <a:solidFill>
                  <a:srgbClr val="0070C0"/>
                </a:solidFill>
              </a:rPr>
              <a:t>distribución</a:t>
            </a:r>
            <a:r>
              <a:rPr lang="es-ES" sz="2400" b="1" i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068947" y="1876160"/>
            <a:ext cx="10536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Despite</a:t>
            </a:r>
            <a:r>
              <a:rPr lang="en-US" sz="2400" b="1" dirty="0"/>
              <a:t> electricity prices varying from state to state, generally </a:t>
            </a:r>
            <a:r>
              <a:rPr lang="en-US" sz="2400" b="1" dirty="0" smtClean="0"/>
              <a:t>around</a:t>
            </a:r>
          </a:p>
          <a:p>
            <a:r>
              <a:rPr lang="en-US" sz="2400" b="1" dirty="0" smtClean="0"/>
              <a:t> </a:t>
            </a:r>
            <a:r>
              <a:rPr lang="en-US" sz="2400" b="1" dirty="0"/>
              <a:t>half of </a:t>
            </a:r>
            <a:r>
              <a:rPr lang="en-US" sz="2400" b="1" dirty="0" smtClean="0"/>
              <a:t>the </a:t>
            </a:r>
            <a:r>
              <a:rPr lang="en-US" sz="2400" b="1" dirty="0"/>
              <a:t>average electricity bill is made up of transmission and </a:t>
            </a:r>
            <a:endParaRPr lang="en-US" sz="2400" b="1" dirty="0" smtClean="0"/>
          </a:p>
          <a:p>
            <a:r>
              <a:rPr lang="en-US" sz="2400" b="1" dirty="0" smtClean="0"/>
              <a:t>distribution </a:t>
            </a:r>
            <a:r>
              <a:rPr lang="en-US" sz="2400" b="1" dirty="0"/>
              <a:t>network costs.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5034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969" y="1540799"/>
            <a:ext cx="11713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Insulators are materials that inhibit the flow of electrical current. The opposite of conductors, which </a:t>
            </a:r>
            <a:endParaRPr lang="en-US" dirty="0" smtClean="0"/>
          </a:p>
          <a:p>
            <a:r>
              <a:rPr lang="en-US" dirty="0" smtClean="0"/>
              <a:t>allow </a:t>
            </a:r>
            <a:r>
              <a:rPr lang="en-US" dirty="0"/>
              <a:t>electric particles to flow freely, insulators are implemented in household items </a:t>
            </a:r>
            <a:r>
              <a:rPr lang="en-US" dirty="0" smtClean="0"/>
              <a:t>and </a:t>
            </a:r>
            <a:r>
              <a:rPr lang="en-US" dirty="0"/>
              <a:t>electrical </a:t>
            </a:r>
            <a:endParaRPr lang="en-US" dirty="0" smtClean="0"/>
          </a:p>
          <a:p>
            <a:r>
              <a:rPr lang="en-US" dirty="0" smtClean="0"/>
              <a:t>circuits </a:t>
            </a:r>
            <a:r>
              <a:rPr lang="en-US" dirty="0"/>
              <a:t>as protection. Thermal insulation is similar, but it constricts the flow of heat rather than electricity.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146219" y="5035640"/>
            <a:ext cx="11229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Insulators are materials that inhibit the flow of electrical current. The opposite of conductors, which </a:t>
            </a:r>
          </a:p>
          <a:p>
            <a:r>
              <a:rPr lang="en-US" dirty="0"/>
              <a:t>allow electric particles to flow freely, insulators are implemented in household items and electrical </a:t>
            </a:r>
          </a:p>
          <a:p>
            <a:r>
              <a:rPr lang="en-US" dirty="0"/>
              <a:t>circuits as protection. Thermal insulation is similar,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en-US" dirty="0"/>
              <a:t> it constricts the flow of heat rather than </a:t>
            </a:r>
            <a:endParaRPr lang="en-US" dirty="0" smtClean="0"/>
          </a:p>
          <a:p>
            <a:r>
              <a:rPr lang="en-US" dirty="0" smtClean="0"/>
              <a:t>electricity</a:t>
            </a:r>
            <a:r>
              <a:rPr lang="en-US" dirty="0"/>
              <a:t>.</a:t>
            </a:r>
            <a:endParaRPr lang="es-ES" dirty="0"/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781066" y="3149720"/>
            <a:ext cx="99596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i="1" dirty="0">
                <a:solidFill>
                  <a:srgbClr val="0070C0"/>
                </a:solidFill>
              </a:rPr>
              <a:t>Los aislantes son materiales que inhiben el flujo de corriente eléctrica. Lo contrario de los conductores, </a:t>
            </a:r>
            <a:r>
              <a:rPr lang="es-ES" b="1" i="1" dirty="0" smtClean="0">
                <a:solidFill>
                  <a:srgbClr val="0070C0"/>
                </a:solidFill>
              </a:rPr>
              <a:t>que permiten </a:t>
            </a:r>
            <a:r>
              <a:rPr lang="es-ES" b="1" i="1" dirty="0">
                <a:solidFill>
                  <a:srgbClr val="0070C0"/>
                </a:solidFill>
              </a:rPr>
              <a:t>que las partículas eléctricas fluyan libremente, se implementan aislantes </a:t>
            </a:r>
            <a:r>
              <a:rPr lang="es-ES" b="1" i="1" dirty="0" smtClean="0">
                <a:solidFill>
                  <a:srgbClr val="0070C0"/>
                </a:solidFill>
              </a:rPr>
              <a:t>como circuitos de </a:t>
            </a:r>
            <a:r>
              <a:rPr lang="es-ES" b="1" i="1" dirty="0">
                <a:solidFill>
                  <a:srgbClr val="0070C0"/>
                </a:solidFill>
              </a:rPr>
              <a:t>protección </a:t>
            </a:r>
            <a:r>
              <a:rPr lang="es-ES" b="1" i="1" dirty="0" smtClean="0">
                <a:solidFill>
                  <a:srgbClr val="0070C0"/>
                </a:solidFill>
              </a:rPr>
              <a:t>en </a:t>
            </a:r>
            <a:r>
              <a:rPr lang="es-ES" b="1" i="1" dirty="0">
                <a:solidFill>
                  <a:srgbClr val="0070C0"/>
                </a:solidFill>
              </a:rPr>
              <a:t>artículos domésticos y </a:t>
            </a:r>
            <a:r>
              <a:rPr lang="es-ES" b="1" i="1" dirty="0" smtClean="0">
                <a:solidFill>
                  <a:srgbClr val="0070C0"/>
                </a:solidFill>
              </a:rPr>
              <a:t>eléctricos. </a:t>
            </a:r>
            <a:r>
              <a:rPr lang="es-ES" b="1" i="1" dirty="0">
                <a:solidFill>
                  <a:srgbClr val="0070C0"/>
                </a:solidFill>
              </a:rPr>
              <a:t>El aislamiento térmico es similar, pero restringe el flujo de calor en lugar de electricidad.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747752" y="571304"/>
            <a:ext cx="42098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i="1" dirty="0" err="1">
                <a:solidFill>
                  <a:srgbClr val="C00000"/>
                </a:solidFill>
              </a:rPr>
              <a:t>What</a:t>
            </a:r>
            <a:r>
              <a:rPr lang="es-ES" sz="3200" b="1" i="1" dirty="0">
                <a:solidFill>
                  <a:srgbClr val="C00000"/>
                </a:solidFill>
              </a:rPr>
              <a:t> Are </a:t>
            </a:r>
            <a:r>
              <a:rPr lang="es-ES" sz="3200" b="1" i="1" dirty="0" err="1">
                <a:solidFill>
                  <a:srgbClr val="C00000"/>
                </a:solidFill>
              </a:rPr>
              <a:t>Insulators</a:t>
            </a:r>
            <a:r>
              <a:rPr lang="es-ES" sz="3200" b="1" i="1" dirty="0">
                <a:solidFill>
                  <a:srgbClr val="C00000"/>
                </a:solidFill>
              </a:rPr>
              <a:t>?</a:t>
            </a:r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633" y="125107"/>
            <a:ext cx="2561193" cy="14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21341" y="3115568"/>
            <a:ext cx="11070659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Insulators</a:t>
            </a:r>
          </a:p>
          <a:p>
            <a:r>
              <a:rPr lang="en-US" sz="2400" b="1" i="1" dirty="0"/>
              <a:t>Insulators possess a high resistivity and low conductivity. </a:t>
            </a:r>
            <a:endParaRPr lang="en-US" sz="2400" b="1" i="1" dirty="0" smtClean="0"/>
          </a:p>
          <a:p>
            <a:r>
              <a:rPr lang="en-US" sz="2400" b="1" i="1" dirty="0" smtClean="0"/>
              <a:t>Their </a:t>
            </a:r>
            <a:r>
              <a:rPr lang="en-US" sz="2400" b="1" i="1" dirty="0"/>
              <a:t>atoms have tightly bound electrons that do not move throughout </a:t>
            </a:r>
            <a:endParaRPr lang="en-US" sz="2400" b="1" i="1" dirty="0" smtClean="0"/>
          </a:p>
          <a:p>
            <a:r>
              <a:rPr lang="en-US" sz="2400" b="1" i="1" dirty="0" smtClean="0"/>
              <a:t>the </a:t>
            </a:r>
            <a:r>
              <a:rPr lang="en-US" sz="2400" b="1" i="1" dirty="0"/>
              <a:t>material. Because the electrons are static and </a:t>
            </a:r>
            <a:r>
              <a:rPr lang="en-US" sz="2400" b="1" i="1" dirty="0" smtClean="0"/>
              <a:t>not </a:t>
            </a:r>
            <a:r>
              <a:rPr lang="en-US" sz="2400" b="1" i="1" dirty="0"/>
              <a:t>freely roaming, a </a:t>
            </a:r>
            <a:endParaRPr lang="en-US" sz="2400" b="1" i="1" dirty="0" smtClean="0"/>
          </a:p>
          <a:p>
            <a:r>
              <a:rPr lang="en-US" sz="2400" b="1" i="1" dirty="0" smtClean="0"/>
              <a:t>current </a:t>
            </a:r>
            <a:r>
              <a:rPr lang="en-US" sz="2400" b="1" i="1" dirty="0"/>
              <a:t>cannot easily pass. In addition to protecting loss of current, </a:t>
            </a:r>
            <a:endParaRPr lang="en-US" sz="2400" b="1" i="1" dirty="0" smtClean="0"/>
          </a:p>
          <a:p>
            <a:r>
              <a:rPr lang="en-US" sz="2400" b="1" i="1" dirty="0" smtClean="0"/>
              <a:t>insulators make </a:t>
            </a:r>
            <a:r>
              <a:rPr lang="en-US" sz="2400" b="1" i="1" dirty="0"/>
              <a:t>an electrical current more efficient by concentrating the </a:t>
            </a:r>
            <a:endParaRPr lang="en-US" sz="2400" b="1" i="1" dirty="0" smtClean="0"/>
          </a:p>
          <a:p>
            <a:r>
              <a:rPr lang="en-US" sz="2400" b="1" i="1" dirty="0" smtClean="0"/>
              <a:t>flow</a:t>
            </a:r>
            <a:r>
              <a:rPr lang="en-US" sz="2400" b="1" i="1" dirty="0"/>
              <a:t>.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7" y="367748"/>
            <a:ext cx="5221356" cy="27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07528" y="2151892"/>
            <a:ext cx="11184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Los </a:t>
            </a:r>
            <a:r>
              <a:rPr lang="es-ES" dirty="0" smtClean="0"/>
              <a:t>aislantes </a:t>
            </a:r>
            <a:r>
              <a:rPr lang="es-ES" dirty="0"/>
              <a:t>poseen una alta </a:t>
            </a:r>
            <a:r>
              <a:rPr lang="es-ES" dirty="0" smtClean="0"/>
              <a:t>resistencia </a:t>
            </a:r>
            <a:r>
              <a:rPr lang="es-ES" dirty="0"/>
              <a:t>y baja conductividad</a:t>
            </a:r>
            <a:r>
              <a:rPr lang="es-ES" dirty="0" smtClean="0"/>
              <a:t>. Sus </a:t>
            </a:r>
            <a:r>
              <a:rPr lang="es-ES" dirty="0"/>
              <a:t>átomos tienen electrones </a:t>
            </a:r>
            <a:endParaRPr lang="es-ES" dirty="0" smtClean="0"/>
          </a:p>
          <a:p>
            <a:r>
              <a:rPr lang="es-ES" dirty="0" smtClean="0"/>
              <a:t>fuertemente </a:t>
            </a:r>
            <a:r>
              <a:rPr lang="es-ES" dirty="0"/>
              <a:t>unidos que no se mueven por el material. </a:t>
            </a:r>
            <a:r>
              <a:rPr lang="es-ES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Debido a</a:t>
            </a:r>
            <a:r>
              <a:rPr lang="es-ES" dirty="0"/>
              <a:t> que los electrones son estáticos </a:t>
            </a:r>
            <a:r>
              <a:rPr lang="es-ES" dirty="0" smtClean="0"/>
              <a:t>y</a:t>
            </a:r>
          </a:p>
          <a:p>
            <a:r>
              <a:rPr lang="es-ES" dirty="0" smtClean="0"/>
              <a:t> </a:t>
            </a:r>
            <a:r>
              <a:rPr lang="es-ES" dirty="0"/>
              <a:t>no se mueven libremente, una corriente no puede pasar fácilmente. </a:t>
            </a:r>
            <a:endParaRPr lang="es-ES" dirty="0" smtClean="0"/>
          </a:p>
          <a:p>
            <a:r>
              <a:rPr lang="es-ES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Además </a:t>
            </a:r>
            <a:r>
              <a:rPr lang="es-ES" dirty="0" smtClean="0"/>
              <a:t>de </a:t>
            </a:r>
            <a:r>
              <a:rPr lang="es-ES" dirty="0"/>
              <a:t>proteger la pérdida de corriente, los </a:t>
            </a:r>
            <a:r>
              <a:rPr lang="es-ES" dirty="0" smtClean="0"/>
              <a:t>aislantes </a:t>
            </a:r>
            <a:r>
              <a:rPr lang="es-ES" dirty="0"/>
              <a:t>hacen que la corriente eléctrica </a:t>
            </a:r>
            <a:r>
              <a:rPr lang="es-ES" dirty="0" smtClean="0"/>
              <a:t>sea</a:t>
            </a:r>
          </a:p>
          <a:p>
            <a:r>
              <a:rPr lang="es-ES" dirty="0" smtClean="0"/>
              <a:t> </a:t>
            </a:r>
            <a:r>
              <a:rPr lang="es-ES" dirty="0"/>
              <a:t>más eficiente al concentrar el flujo.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093843" y="397566"/>
            <a:ext cx="8746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Insulators possess a high resistivity and low conductivity. </a:t>
            </a:r>
          </a:p>
          <a:p>
            <a:r>
              <a:rPr lang="en-US" b="1" i="1" dirty="0"/>
              <a:t>Their atoms have tightly bound electrons that do not move throughout </a:t>
            </a:r>
          </a:p>
          <a:p>
            <a:r>
              <a:rPr lang="en-US" b="1" i="1" dirty="0"/>
              <a:t>the material. 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</a:t>
            </a:r>
            <a:r>
              <a:rPr lang="en-US" b="1" i="1" dirty="0"/>
              <a:t> the electrons are static and not freely roaming, a </a:t>
            </a:r>
          </a:p>
          <a:p>
            <a:r>
              <a:rPr lang="en-US" b="1" i="1" dirty="0"/>
              <a:t>current cannot easily pass. </a:t>
            </a:r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addition </a:t>
            </a:r>
            <a:r>
              <a:rPr lang="en-US" b="1" i="1" dirty="0"/>
              <a:t>to protecting loss of current, insulators </a:t>
            </a:r>
          </a:p>
          <a:p>
            <a:r>
              <a:rPr lang="en-US" b="1" i="1" dirty="0"/>
              <a:t>make an electrical current more efficient by concentrating the flow.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70" y="3481478"/>
            <a:ext cx="5433392" cy="30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775045" y="291735"/>
            <a:ext cx="104454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Aluminum</a:t>
            </a:r>
          </a:p>
          <a:p>
            <a:r>
              <a:rPr lang="en-US" dirty="0"/>
              <a:t>Along with copper, aluminum is another frequently used conductor. </a:t>
            </a:r>
            <a:endParaRPr lang="en-US" dirty="0" smtClean="0"/>
          </a:p>
          <a:p>
            <a:r>
              <a:rPr lang="en-US" dirty="0" smtClean="0"/>
              <a:t>While </a:t>
            </a:r>
            <a:r>
              <a:rPr lang="en-US" dirty="0"/>
              <a:t>copper is more conductive, aluminum is more frequently used to make frying pans </a:t>
            </a:r>
            <a:endParaRPr lang="en-US" dirty="0" smtClean="0"/>
          </a:p>
          <a:p>
            <a:r>
              <a:rPr lang="en-US" dirty="0" smtClean="0"/>
              <a:t>due </a:t>
            </a:r>
            <a:r>
              <a:rPr lang="en-US" dirty="0"/>
              <a:t>to copper's reactivity with acidic foods. In February of 2011, Science Daily </a:t>
            </a:r>
            <a:r>
              <a:rPr lang="en-US" dirty="0" smtClean="0"/>
              <a:t>announced</a:t>
            </a:r>
          </a:p>
          <a:p>
            <a:r>
              <a:rPr lang="en-US" dirty="0" smtClean="0"/>
              <a:t> </a:t>
            </a:r>
            <a:r>
              <a:rPr lang="en-US" dirty="0"/>
              <a:t>that aluminum was likely to replace copper in electric and semi-electric vehicles. </a:t>
            </a:r>
            <a:endParaRPr lang="en-US" dirty="0" smtClean="0"/>
          </a:p>
          <a:p>
            <a:r>
              <a:rPr lang="en-US" dirty="0" smtClean="0"/>
              <a:t>Aluminum </a:t>
            </a:r>
            <a:r>
              <a:rPr lang="en-US" dirty="0"/>
              <a:t>is less dense and cheaper than copper. However, this is still in debate because </a:t>
            </a:r>
            <a:endParaRPr lang="en-US" dirty="0" smtClean="0"/>
          </a:p>
          <a:p>
            <a:r>
              <a:rPr lang="en-US" dirty="0" smtClean="0"/>
              <a:t>aluminum </a:t>
            </a:r>
            <a:r>
              <a:rPr lang="en-US" dirty="0"/>
              <a:t>has less heat stability and the potential to corrode at a faster rate. It may need </a:t>
            </a:r>
            <a:r>
              <a:rPr lang="en-US" dirty="0" smtClean="0"/>
              <a:t>to</a:t>
            </a:r>
          </a:p>
          <a:p>
            <a:r>
              <a:rPr lang="en-US" dirty="0" smtClean="0"/>
              <a:t> </a:t>
            </a:r>
            <a:r>
              <a:rPr lang="en-US" dirty="0"/>
              <a:t>be alloyed with another metal for certain applications.</a:t>
            </a:r>
          </a:p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630391" y="3499134"/>
            <a:ext cx="106570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Aluminio</a:t>
            </a:r>
          </a:p>
          <a:p>
            <a:r>
              <a:rPr lang="es-ES" dirty="0" smtClean="0"/>
              <a:t>Junto </a:t>
            </a:r>
            <a:r>
              <a:rPr lang="es-ES" dirty="0"/>
              <a:t>con el cobre, el aluminio es otro conductor de uso frecuente</a:t>
            </a:r>
            <a:r>
              <a:rPr lang="es-ES" dirty="0" smtClean="0"/>
              <a:t>.</a:t>
            </a:r>
          </a:p>
          <a:p>
            <a:r>
              <a:rPr lang="es-ES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</a:t>
            </a:r>
            <a:r>
              <a:rPr lang="es-ES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bien </a:t>
            </a:r>
            <a:r>
              <a:rPr lang="es-ES" dirty="0"/>
              <a:t>el cobre es más conductor, el aluminio se usa con más frecuencia para hacer </a:t>
            </a:r>
            <a:endParaRPr lang="es-ES" dirty="0" smtClean="0"/>
          </a:p>
          <a:p>
            <a:r>
              <a:rPr lang="es-ES" dirty="0" smtClean="0"/>
              <a:t>sartenes </a:t>
            </a:r>
            <a:r>
              <a:rPr lang="es-ES" dirty="0"/>
              <a:t>debido a la reactividad del cobre con los alimentos ácidos. En febrero de 2011, </a:t>
            </a:r>
            <a:endParaRPr lang="es-ES" dirty="0" smtClean="0"/>
          </a:p>
          <a:p>
            <a:r>
              <a:rPr lang="es-ES" dirty="0" err="1" smtClean="0"/>
              <a:t>Science</a:t>
            </a:r>
            <a:r>
              <a:rPr lang="es-ES" dirty="0" smtClean="0"/>
              <a:t> </a:t>
            </a:r>
            <a:r>
              <a:rPr lang="es-ES" dirty="0" err="1"/>
              <a:t>Daily</a:t>
            </a:r>
            <a:r>
              <a:rPr lang="es-ES" dirty="0"/>
              <a:t> anunció que era probable que el aluminio reemplazara al cobre en los </a:t>
            </a:r>
            <a:endParaRPr lang="es-ES" dirty="0" smtClean="0"/>
          </a:p>
          <a:p>
            <a:r>
              <a:rPr lang="es-ES" dirty="0" smtClean="0"/>
              <a:t>vehículos </a:t>
            </a:r>
            <a:r>
              <a:rPr lang="es-ES" dirty="0"/>
              <a:t>eléctricos y </a:t>
            </a:r>
            <a:r>
              <a:rPr lang="es-ES" dirty="0" err="1"/>
              <a:t>semi</a:t>
            </a:r>
            <a:r>
              <a:rPr lang="es-ES" dirty="0"/>
              <a:t>-eléctricos</a:t>
            </a:r>
            <a:r>
              <a:rPr lang="es-ES" dirty="0" smtClean="0"/>
              <a:t>. El </a:t>
            </a:r>
            <a:r>
              <a:rPr lang="es-ES" dirty="0"/>
              <a:t>aluminio es menos denso y más barato que el cobre. </a:t>
            </a:r>
            <a:endParaRPr lang="es-ES" dirty="0" smtClean="0"/>
          </a:p>
          <a:p>
            <a:r>
              <a:rPr lang="es-ES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</a:t>
            </a:r>
            <a:r>
              <a:rPr lang="es-ES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embargo</a:t>
            </a:r>
            <a:r>
              <a:rPr lang="es-ES" dirty="0"/>
              <a:t>, esto todavía está en debate porque el aluminio tiene menos estabilidad </a:t>
            </a:r>
            <a:endParaRPr lang="es-ES" dirty="0" smtClean="0"/>
          </a:p>
          <a:p>
            <a:r>
              <a:rPr lang="es-ES" dirty="0" smtClean="0"/>
              <a:t>térmica </a:t>
            </a:r>
            <a:r>
              <a:rPr lang="es-ES" dirty="0"/>
              <a:t>y el potencial </a:t>
            </a:r>
            <a:r>
              <a:rPr lang="es-ES" dirty="0" smtClean="0"/>
              <a:t>de </a:t>
            </a:r>
            <a:r>
              <a:rPr lang="es-ES" dirty="0"/>
              <a:t>corroerse a un ritmo más rápido. Puede que sea necesario alearlo </a:t>
            </a:r>
            <a:endParaRPr lang="es-ES" dirty="0" smtClean="0"/>
          </a:p>
          <a:p>
            <a:r>
              <a:rPr lang="es-ES" dirty="0" smtClean="0"/>
              <a:t>con </a:t>
            </a:r>
            <a:r>
              <a:rPr lang="es-ES" dirty="0"/>
              <a:t>otro metal para determinadas aplicaciones.</a:t>
            </a:r>
          </a:p>
        </p:txBody>
      </p:sp>
    </p:spTree>
    <p:extLst>
      <p:ext uri="{BB962C8B-B14F-4D97-AF65-F5344CB8AC3E}">
        <p14:creationId xmlns:p14="http://schemas.microsoft.com/office/powerpoint/2010/main" val="70523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43456" y="194303"/>
            <a:ext cx="10121682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Other Conducting Materials</a:t>
            </a:r>
          </a:p>
          <a:p>
            <a:r>
              <a:rPr lang="en-US" sz="24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addition to </a:t>
            </a:r>
            <a:r>
              <a:rPr lang="en-US" sz="2400" b="1" dirty="0"/>
              <a:t>the strong conductors listed above, other </a:t>
            </a:r>
            <a:r>
              <a:rPr lang="en-US" sz="2400" b="1" dirty="0" smtClean="0"/>
              <a:t>conductors</a:t>
            </a:r>
          </a:p>
          <a:p>
            <a:r>
              <a:rPr lang="en-US" sz="2400" b="1" dirty="0" smtClean="0"/>
              <a:t>include:</a:t>
            </a:r>
          </a:p>
          <a:p>
            <a:endParaRPr lang="en-US" sz="2400" b="1" dirty="0"/>
          </a:p>
          <a:p>
            <a:r>
              <a:rPr lang="en-US" sz="2400" b="1" dirty="0"/>
              <a:t>gold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b="1" dirty="0"/>
              <a:t>iron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b="1" dirty="0" smtClean="0"/>
              <a:t>steel</a:t>
            </a:r>
            <a:r>
              <a:rPr lang="en-US" sz="2400" b="1" dirty="0"/>
              <a:t/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b="1" dirty="0"/>
              <a:t>bronze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b="1" dirty="0" smtClean="0"/>
              <a:t>Mercury</a:t>
            </a:r>
          </a:p>
          <a:p>
            <a:endParaRPr lang="en-US" sz="2400" b="1" dirty="0"/>
          </a:p>
          <a:p>
            <a:r>
              <a:rPr lang="en-US" sz="2400" b="1" i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</a:t>
            </a:r>
            <a:r>
              <a:rPr lang="en-US" sz="2400" b="1" dirty="0"/>
              <a:t>materials generally fall into the category of being either a </a:t>
            </a:r>
            <a:endParaRPr lang="en-US" sz="2400" b="1" dirty="0" smtClean="0"/>
          </a:p>
          <a:p>
            <a:r>
              <a:rPr lang="en-US" sz="2400" b="1" dirty="0" smtClean="0"/>
              <a:t>conductor </a:t>
            </a:r>
            <a:r>
              <a:rPr lang="en-US" sz="2400" b="1" dirty="0"/>
              <a:t>or an insulator, </a:t>
            </a:r>
            <a:r>
              <a:rPr lang="en-US" sz="2400" b="1" dirty="0" smtClean="0"/>
              <a:t>some </a:t>
            </a:r>
            <a:r>
              <a:rPr lang="en-US" sz="2400" b="1" dirty="0"/>
              <a:t>materials are both. </a:t>
            </a:r>
          </a:p>
          <a:p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415370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391" t="46655" r="5487" b="19591"/>
          <a:stretch/>
        </p:blipFill>
        <p:spPr>
          <a:xfrm>
            <a:off x="2884868" y="2743199"/>
            <a:ext cx="8590656" cy="385078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b="16720"/>
          <a:stretch/>
        </p:blipFill>
        <p:spPr>
          <a:xfrm>
            <a:off x="4193073" y="186878"/>
            <a:ext cx="5466081" cy="25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4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760632" y="798490"/>
            <a:ext cx="5626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Cómo enlazar ideas?</a:t>
            </a:r>
            <a:endParaRPr lang="es-E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090" y="2343504"/>
            <a:ext cx="5911403" cy="3299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33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6291" t="-85" r="8544" b="46556"/>
          <a:stretch/>
        </p:blipFill>
        <p:spPr>
          <a:xfrm>
            <a:off x="2807594" y="347728"/>
            <a:ext cx="8469363" cy="439169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963" t="59596" r="12545" b="24060"/>
          <a:stretch/>
        </p:blipFill>
        <p:spPr>
          <a:xfrm>
            <a:off x="2807594" y="5009880"/>
            <a:ext cx="8469363" cy="14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545" y="1931832"/>
            <a:ext cx="3792292" cy="309243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090929" y="257577"/>
            <a:ext cx="4687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conectores</a:t>
            </a:r>
            <a:endParaRPr lang="es-E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550190" y="1099171"/>
            <a:ext cx="3768980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secuencia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adición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contraste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énfasis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ejemplificación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E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conclusión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28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Clocusivos</a:t>
            </a:r>
            <a:endParaRPr lang="es-ES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230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30694" y="503956"/>
            <a:ext cx="9142246" cy="615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Conectores Secuenciales</a:t>
            </a:r>
            <a:r>
              <a:rPr lang="es-ES" b="1" dirty="0" smtClean="0"/>
              <a:t>:</a:t>
            </a:r>
          </a:p>
          <a:p>
            <a:endParaRPr lang="es-ES" b="1" dirty="0"/>
          </a:p>
          <a:p>
            <a:r>
              <a:rPr lang="es-E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</a:t>
            </a:r>
            <a:r>
              <a:rPr lang="es-ES" dirty="0"/>
              <a:t>: Enlistar, describir procesos paso a paso o dar instrucciones </a:t>
            </a:r>
            <a:r>
              <a:rPr lang="es-ES" dirty="0" smtClean="0"/>
              <a:t>precisas.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err="1"/>
              <a:t>First</a:t>
            </a:r>
            <a:r>
              <a:rPr lang="es-ES" b="1" i="1" dirty="0"/>
              <a:t>/</a:t>
            </a:r>
            <a:r>
              <a:rPr lang="es-ES" b="1" i="1" dirty="0" err="1"/>
              <a:t>firstly</a:t>
            </a:r>
            <a:r>
              <a:rPr lang="es-ES" dirty="0"/>
              <a:t>: primero/en primer </a:t>
            </a:r>
            <a:r>
              <a:rPr lang="es-ES" dirty="0" smtClean="0"/>
              <a:t>lugar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err="1" smtClean="0"/>
              <a:t>Second</a:t>
            </a:r>
            <a:r>
              <a:rPr lang="es-ES" b="1" i="1" dirty="0" smtClean="0"/>
              <a:t>/</a:t>
            </a:r>
            <a:r>
              <a:rPr lang="es-ES" b="1" i="1" dirty="0" err="1" smtClean="0"/>
              <a:t>secondly</a:t>
            </a:r>
            <a:r>
              <a:rPr lang="es-ES" dirty="0"/>
              <a:t>: segundo/en segundo </a:t>
            </a:r>
            <a:r>
              <a:rPr lang="es-ES" dirty="0" smtClean="0"/>
              <a:t>lugar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err="1" smtClean="0"/>
              <a:t>Next</a:t>
            </a:r>
            <a:r>
              <a:rPr lang="es-ES" b="1" i="1" dirty="0" smtClean="0"/>
              <a:t>/</a:t>
            </a:r>
            <a:r>
              <a:rPr lang="es-ES" b="1" i="1" dirty="0" err="1" smtClean="0"/>
              <a:t>then</a:t>
            </a:r>
            <a:r>
              <a:rPr lang="es-ES" dirty="0"/>
              <a:t>: </a:t>
            </a:r>
            <a:r>
              <a:rPr lang="es-ES" dirty="0" smtClean="0"/>
              <a:t>seguidamente/luego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err="1" smtClean="0"/>
              <a:t>After</a:t>
            </a:r>
            <a:r>
              <a:rPr lang="es-ES" b="1" i="1" dirty="0" smtClean="0"/>
              <a:t>/</a:t>
            </a:r>
            <a:r>
              <a:rPr lang="es-ES" b="1" i="1" dirty="0" err="1" smtClean="0"/>
              <a:t>afterwards</a:t>
            </a:r>
            <a:r>
              <a:rPr lang="es-ES" dirty="0"/>
              <a:t>: después de/más </a:t>
            </a:r>
            <a:r>
              <a:rPr lang="es-ES" dirty="0" smtClean="0"/>
              <a:t>tarde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smtClean="0"/>
              <a:t>In </a:t>
            </a:r>
            <a:r>
              <a:rPr lang="es-ES" b="1" i="1" dirty="0" err="1"/>
              <a:t>the</a:t>
            </a:r>
            <a:r>
              <a:rPr lang="es-ES" b="1" i="1" dirty="0"/>
              <a:t> </a:t>
            </a:r>
            <a:r>
              <a:rPr lang="es-ES" b="1" i="1" dirty="0" err="1"/>
              <a:t>beginning</a:t>
            </a:r>
            <a:r>
              <a:rPr lang="es-ES" b="1" i="1" dirty="0"/>
              <a:t> / In </a:t>
            </a:r>
            <a:r>
              <a:rPr lang="es-ES" b="1" i="1" dirty="0" err="1"/>
              <a:t>the</a:t>
            </a:r>
            <a:r>
              <a:rPr lang="es-ES" b="1" i="1" dirty="0"/>
              <a:t> </a:t>
            </a:r>
            <a:r>
              <a:rPr lang="es-ES" b="1" i="1" dirty="0" err="1"/>
              <a:t>end</a:t>
            </a:r>
            <a:r>
              <a:rPr lang="es-ES" b="1" i="1" dirty="0"/>
              <a:t>: </a:t>
            </a:r>
            <a:r>
              <a:rPr lang="es-ES" dirty="0"/>
              <a:t>Al principio / Al </a:t>
            </a:r>
            <a:r>
              <a:rPr lang="es-ES" dirty="0" smtClean="0"/>
              <a:t>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smtClean="0"/>
              <a:t>At </a:t>
            </a:r>
            <a:r>
              <a:rPr lang="es-ES" b="1" i="1" dirty="0" err="1"/>
              <a:t>first</a:t>
            </a:r>
            <a:r>
              <a:rPr lang="es-ES" b="1" i="1" dirty="0"/>
              <a:t>: </a:t>
            </a:r>
            <a:r>
              <a:rPr lang="es-ES" dirty="0"/>
              <a:t>Al </a:t>
            </a:r>
            <a:r>
              <a:rPr lang="es-ES" dirty="0" smtClean="0"/>
              <a:t>principio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err="1" smtClean="0"/>
              <a:t>Finally</a:t>
            </a:r>
            <a:r>
              <a:rPr lang="es-ES" b="1" i="1" dirty="0" smtClean="0"/>
              <a:t>/</a:t>
            </a:r>
            <a:r>
              <a:rPr lang="es-ES" b="1" i="1" dirty="0" err="1" smtClean="0"/>
              <a:t>eventually</a:t>
            </a:r>
            <a:r>
              <a:rPr lang="es-ES" dirty="0"/>
              <a:t>: finalmente/al </a:t>
            </a:r>
            <a:r>
              <a:rPr lang="es-ES" dirty="0" smtClean="0"/>
              <a:t>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1" dirty="0" smtClean="0"/>
              <a:t>At </a:t>
            </a:r>
            <a:r>
              <a:rPr lang="es-ES" b="1" i="1" dirty="0" err="1"/>
              <a:t>the</a:t>
            </a:r>
            <a:r>
              <a:rPr lang="es-ES" b="1" i="1" dirty="0"/>
              <a:t> </a:t>
            </a:r>
            <a:r>
              <a:rPr lang="es-ES" b="1" i="1" dirty="0" err="1"/>
              <a:t>same</a:t>
            </a:r>
            <a:r>
              <a:rPr lang="es-ES" b="1" i="1" dirty="0"/>
              <a:t> time</a:t>
            </a:r>
            <a:r>
              <a:rPr lang="es-ES" dirty="0"/>
              <a:t>: al mismo tiempo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55" y="2363408"/>
            <a:ext cx="3309870" cy="3097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78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019" y="643944"/>
            <a:ext cx="7984901" cy="547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2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12386" y="333911"/>
            <a:ext cx="100126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An electricity peak can see electricity use spike to nearly </a:t>
            </a:r>
            <a:endParaRPr lang="en-US" sz="2400" b="1" i="1" dirty="0" smtClean="0"/>
          </a:p>
          <a:p>
            <a:r>
              <a:rPr lang="en-US" sz="2400" b="1" i="1" dirty="0" smtClean="0"/>
              <a:t>one-and-a-half times more </a:t>
            </a:r>
            <a:r>
              <a:rPr lang="en-US" sz="2400" b="1" i="1" dirty="0"/>
              <a:t>than the daily average</a:t>
            </a:r>
            <a:r>
              <a:rPr lang="en-US" sz="2400" b="1" i="1" dirty="0" smtClean="0"/>
              <a:t>.</a:t>
            </a:r>
            <a:r>
              <a:rPr lang="en-US" sz="2400" b="1" i="1" dirty="0"/>
              <a:t> </a:t>
            </a:r>
            <a:endParaRPr lang="en-US" sz="2400" b="1" i="1" dirty="0" smtClean="0"/>
          </a:p>
          <a:p>
            <a:r>
              <a:rPr lang="en-US" sz="2400" b="1" i="1" dirty="0" smtClean="0">
                <a:solidFill>
                  <a:srgbClr val="C00000"/>
                </a:solidFill>
              </a:rPr>
              <a:t>At </a:t>
            </a:r>
            <a:r>
              <a:rPr lang="en-US" sz="2400" b="1" i="1" dirty="0">
                <a:solidFill>
                  <a:srgbClr val="C00000"/>
                </a:solidFill>
              </a:rPr>
              <a:t>these times</a:t>
            </a:r>
            <a:r>
              <a:rPr lang="en-US" sz="2400" b="1" i="1" dirty="0"/>
              <a:t>, wholesale electricity </a:t>
            </a:r>
            <a:r>
              <a:rPr lang="en-US" sz="2400" b="1" i="1" dirty="0" smtClean="0"/>
              <a:t>prices </a:t>
            </a:r>
            <a:r>
              <a:rPr lang="en-US" sz="2400" b="1" i="1" dirty="0"/>
              <a:t>can jump to </a:t>
            </a:r>
            <a:r>
              <a:rPr lang="en-US" sz="2400" b="1" i="1" dirty="0" smtClean="0"/>
              <a:t>more than</a:t>
            </a:r>
          </a:p>
          <a:p>
            <a:r>
              <a:rPr lang="en-US" sz="2400" b="1" i="1" dirty="0" smtClean="0"/>
              <a:t> </a:t>
            </a:r>
            <a:r>
              <a:rPr lang="en-US" sz="2400" b="1" i="1" dirty="0"/>
              <a:t>300 times the average</a:t>
            </a:r>
            <a:r>
              <a:rPr lang="en-US" sz="2400" dirty="0"/>
              <a:t>. </a:t>
            </a:r>
            <a:endParaRPr lang="es-ES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346156" y="4968820"/>
            <a:ext cx="10633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rgbClr val="0070C0"/>
                </a:solidFill>
              </a:rPr>
              <a:t>Un pico de electricidad puede hacer que el consumo de </a:t>
            </a:r>
            <a:r>
              <a:rPr lang="es-ES" sz="2400" b="1" dirty="0" smtClean="0">
                <a:solidFill>
                  <a:srgbClr val="0070C0"/>
                </a:solidFill>
              </a:rPr>
              <a:t>electricidad</a:t>
            </a:r>
          </a:p>
          <a:p>
            <a:r>
              <a:rPr lang="es-ES" sz="2400" b="1" dirty="0" smtClean="0">
                <a:solidFill>
                  <a:srgbClr val="0070C0"/>
                </a:solidFill>
              </a:rPr>
              <a:t>aumente </a:t>
            </a:r>
            <a:r>
              <a:rPr lang="es-ES" sz="2400" b="1" dirty="0">
                <a:solidFill>
                  <a:srgbClr val="0070C0"/>
                </a:solidFill>
              </a:rPr>
              <a:t>a casi una </a:t>
            </a:r>
            <a:r>
              <a:rPr lang="es-ES" sz="2400" b="1" dirty="0" smtClean="0">
                <a:solidFill>
                  <a:srgbClr val="0070C0"/>
                </a:solidFill>
              </a:rPr>
              <a:t>vez </a:t>
            </a:r>
            <a:r>
              <a:rPr lang="es-ES" sz="2400" b="1" dirty="0">
                <a:solidFill>
                  <a:srgbClr val="0070C0"/>
                </a:solidFill>
              </a:rPr>
              <a:t>y media más que el promedio </a:t>
            </a:r>
            <a:r>
              <a:rPr lang="es-ES" sz="2400" b="1" dirty="0" smtClean="0">
                <a:solidFill>
                  <a:srgbClr val="0070C0"/>
                </a:solidFill>
              </a:rPr>
              <a:t>diario.</a:t>
            </a:r>
            <a:r>
              <a:rPr lang="es-ES" sz="2400" b="1" dirty="0">
                <a:solidFill>
                  <a:srgbClr val="0070C0"/>
                </a:solidFill>
              </a:rPr>
              <a:t> </a:t>
            </a:r>
            <a:endParaRPr lang="es-ES" sz="2400" b="1" dirty="0" smtClean="0">
              <a:solidFill>
                <a:srgbClr val="0070C0"/>
              </a:solidFill>
            </a:endParaRPr>
          </a:p>
          <a:p>
            <a:r>
              <a:rPr lang="es-ES" sz="2400" b="1" i="1" dirty="0" smtClean="0">
                <a:solidFill>
                  <a:srgbClr val="C00000"/>
                </a:solidFill>
              </a:rPr>
              <a:t>En </a:t>
            </a:r>
            <a:r>
              <a:rPr lang="es-ES" sz="2400" b="1" i="1" dirty="0">
                <a:solidFill>
                  <a:srgbClr val="C00000"/>
                </a:solidFill>
              </a:rPr>
              <a:t>estos momentos</a:t>
            </a:r>
            <a:r>
              <a:rPr lang="es-ES" sz="2400" b="1" dirty="0">
                <a:solidFill>
                  <a:srgbClr val="0070C0"/>
                </a:solidFill>
              </a:rPr>
              <a:t>, los precios de la electricidad </a:t>
            </a:r>
            <a:r>
              <a:rPr lang="es-ES" sz="2400" b="1" dirty="0" smtClean="0">
                <a:solidFill>
                  <a:srgbClr val="0070C0"/>
                </a:solidFill>
              </a:rPr>
              <a:t>al </a:t>
            </a:r>
            <a:r>
              <a:rPr lang="es-ES" sz="2400" b="1" dirty="0">
                <a:solidFill>
                  <a:srgbClr val="0070C0"/>
                </a:solidFill>
              </a:rPr>
              <a:t>por mayor </a:t>
            </a:r>
            <a:endParaRPr lang="es-ES" sz="2400" b="1" dirty="0" smtClean="0">
              <a:solidFill>
                <a:srgbClr val="0070C0"/>
              </a:solidFill>
            </a:endParaRPr>
          </a:p>
          <a:p>
            <a:r>
              <a:rPr lang="es-ES" sz="2400" b="1" dirty="0" smtClean="0">
                <a:solidFill>
                  <a:srgbClr val="0070C0"/>
                </a:solidFill>
              </a:rPr>
              <a:t>pueden </a:t>
            </a:r>
            <a:r>
              <a:rPr lang="es-ES" sz="2400" b="1" dirty="0">
                <a:solidFill>
                  <a:srgbClr val="0070C0"/>
                </a:solidFill>
              </a:rPr>
              <a:t>aumentar a más de 300 veces el promedio.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416" y="1903571"/>
            <a:ext cx="4529925" cy="3065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654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346</TotalTime>
  <Words>1425</Words>
  <Application>Microsoft Office PowerPoint</Application>
  <PresentationFormat>Panorámica</PresentationFormat>
  <Paragraphs>241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Century Gothic</vt:lpstr>
      <vt:lpstr>Wingdings</vt:lpstr>
      <vt:lpstr>Wingdings 3</vt:lpstr>
      <vt:lpstr>Espiral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Miryam Gonzalez de Pinto</dc:creator>
  <cp:lastModifiedBy>Miryam Gonzalez de Pinto</cp:lastModifiedBy>
  <cp:revision>21</cp:revision>
  <dcterms:created xsi:type="dcterms:W3CDTF">2021-09-01T13:21:39Z</dcterms:created>
  <dcterms:modified xsi:type="dcterms:W3CDTF">2021-09-02T21:23:48Z</dcterms:modified>
</cp:coreProperties>
</file>